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3"/>
  </p:notesMasterIdLst>
  <p:handoutMasterIdLst>
    <p:handoutMasterId r:id="rId34"/>
  </p:handoutMasterIdLst>
  <p:sldIdLst>
    <p:sldId id="279" r:id="rId2"/>
    <p:sldId id="361" r:id="rId3"/>
    <p:sldId id="322" r:id="rId4"/>
    <p:sldId id="1249" r:id="rId5"/>
    <p:sldId id="413" r:id="rId6"/>
    <p:sldId id="1227" r:id="rId7"/>
    <p:sldId id="1238" r:id="rId8"/>
    <p:sldId id="1236" r:id="rId9"/>
    <p:sldId id="1235" r:id="rId10"/>
    <p:sldId id="1241" r:id="rId11"/>
    <p:sldId id="1245" r:id="rId12"/>
    <p:sldId id="1248" r:id="rId13"/>
    <p:sldId id="339" r:id="rId14"/>
    <p:sldId id="341" r:id="rId15"/>
    <p:sldId id="1242" r:id="rId16"/>
    <p:sldId id="309" r:id="rId17"/>
    <p:sldId id="336" r:id="rId18"/>
    <p:sldId id="337" r:id="rId19"/>
    <p:sldId id="1243" r:id="rId20"/>
    <p:sldId id="1244" r:id="rId21"/>
    <p:sldId id="328" r:id="rId22"/>
    <p:sldId id="333" r:id="rId23"/>
    <p:sldId id="332" r:id="rId24"/>
    <p:sldId id="325" r:id="rId25"/>
    <p:sldId id="343" r:id="rId26"/>
    <p:sldId id="330" r:id="rId27"/>
    <p:sldId id="331" r:id="rId28"/>
    <p:sldId id="308" r:id="rId29"/>
    <p:sldId id="334" r:id="rId30"/>
    <p:sldId id="345" r:id="rId31"/>
    <p:sldId id="33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24" autoAdjust="0"/>
    <p:restoredTop sz="94706" autoAdjust="0"/>
  </p:normalViewPr>
  <p:slideViewPr>
    <p:cSldViewPr snapToGrid="0">
      <p:cViewPr varScale="1">
        <p:scale>
          <a:sx n="138" d="100"/>
          <a:sy n="138" d="100"/>
        </p:scale>
        <p:origin x="672" y="176"/>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image" Target="../media/image3.emf"/><Relationship Id="rId4"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2/3/20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a:extLst>
              <a:ext uri="{FF2B5EF4-FFF2-40B4-BE49-F238E27FC236}">
                <a16:creationId xmlns:a16="http://schemas.microsoft.com/office/drawing/2014/main" id="{59D6A8E2-3AB8-2942-B737-25D2D6878465}"/>
              </a:ext>
            </a:extLst>
          </p:cNvPr>
          <p:cNvSpPr>
            <a:spLocks noGrp="1" noRot="1" noChangeAspect="1" noChangeArrowheads="1" noTextEdit="1"/>
          </p:cNvSpPr>
          <p:nvPr>
            <p:ph type="sldImg"/>
          </p:nvPr>
        </p:nvSpPr>
        <p:spPr bwMode="auto">
          <a:xfrm>
            <a:off x="458788" y="720725"/>
            <a:ext cx="6400800" cy="3600450"/>
          </a:xfrm>
          <a:prstGeom prst="rect">
            <a:avLst/>
          </a:prstGeom>
          <a:solidFill>
            <a:srgbClr val="FFFFFF"/>
          </a:solidFill>
          <a:ln>
            <a:solidFill>
              <a:srgbClr val="000000"/>
            </a:solidFill>
            <a:miter lim="800000"/>
            <a:headEnd/>
            <a:tailEnd/>
          </a:ln>
        </p:spPr>
      </p:sp>
      <p:sp>
        <p:nvSpPr>
          <p:cNvPr id="928771" name="Rectangle 3">
            <a:extLst>
              <a:ext uri="{FF2B5EF4-FFF2-40B4-BE49-F238E27FC236}">
                <a16:creationId xmlns:a16="http://schemas.microsoft.com/office/drawing/2014/main" id="{82BD2A20-A129-804B-B730-AC559ACAA1D9}"/>
              </a:ext>
            </a:extLst>
          </p:cNvPr>
          <p:cNvSpPr>
            <a:spLocks noGrp="1" noChangeArrowheads="1"/>
          </p:cNvSpPr>
          <p:nvPr>
            <p:ph type="body" idx="1"/>
          </p:nvPr>
        </p:nvSpPr>
        <p:spPr bwMode="auto">
          <a:xfrm>
            <a:off x="974725" y="4562475"/>
            <a:ext cx="5365750" cy="4318000"/>
          </a:xfrm>
          <a:prstGeom prst="rect">
            <a:avLst/>
          </a:prstGeom>
          <a:solidFill>
            <a:srgbClr val="FFFFFF"/>
          </a:solidFill>
          <a:ln>
            <a:solidFill>
              <a:srgbClr val="000000"/>
            </a:solidFill>
            <a:miter lim="800000"/>
            <a:headEnd/>
            <a:tailEnd/>
          </a:ln>
        </p:spPr>
        <p:txBody>
          <a:bodyPr lIns="91417" tIns="45709" rIns="91417" bIns="45709"/>
          <a:lstStyle/>
          <a:p>
            <a:endParaRPr lang="fr-CA" altLang="en-US"/>
          </a:p>
        </p:txBody>
      </p:sp>
    </p:spTree>
    <p:extLst>
      <p:ext uri="{BB962C8B-B14F-4D97-AF65-F5344CB8AC3E}">
        <p14:creationId xmlns:p14="http://schemas.microsoft.com/office/powerpoint/2010/main" val="322590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5BB22BEB-949F-4FB1-AFC8-9D1BAA1067E0}" type="datetime1">
              <a:rPr lang="en-US" smtClean="0"/>
              <a:t>2/3/20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52AC7851-5FB5-4F03-991D-28113210B91C}" type="datetime1">
              <a:rPr lang="en-US" smtClean="0"/>
              <a:t>2/3/20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793E509-68EB-4431-8CBB-5261264C65FE}" type="datetime1">
              <a:rPr lang="en-US" smtClean="0"/>
              <a:t>2/3/20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8CDF8F2D-7A2E-49DA-923D-A3BA8496FEA4}" type="datetime1">
              <a:rPr lang="en-US" smtClean="0"/>
              <a:t>2/3/20</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40A4DA6F-CB54-4364-9379-D14090881A0D}" type="datetime1">
              <a:rPr lang="en-US" smtClean="0"/>
              <a:t>2/3/20</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A92833E6-42B6-47F7-90F8-E67691C06E8F}" type="datetime1">
              <a:rPr lang="en-US" smtClean="0"/>
              <a:t>2/3/20</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F52E7C3-369E-4650-B083-662DA1E4622A}" type="datetime1">
              <a:rPr lang="en-US" smtClean="0"/>
              <a:t>2/3/20</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0E6267BB-5B5F-4BAF-8053-EB8BC612DA29}" type="datetime1">
              <a:rPr lang="en-US" smtClean="0"/>
              <a:t>2/3/20</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195943"/>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3CEE5A93-C09A-48E9-974C-E47D2D151954}" type="datetime1">
              <a:rPr lang="en-US" smtClean="0"/>
              <a:t>2/3/20</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emf"/><Relationship Id="rId5" Type="http://schemas.openxmlformats.org/officeDocument/2006/relationships/oleObject" Target="../embeddings/oleObject2.bin"/><Relationship Id="rId10" Type="http://schemas.openxmlformats.org/officeDocument/2006/relationships/image" Target="../media/image6.emf"/><Relationship Id="rId4" Type="http://schemas.openxmlformats.org/officeDocument/2006/relationships/image" Target="../media/image3.emf"/><Relationship Id="rId9"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293845" y="2640868"/>
            <a:ext cx="9604310" cy="1008421"/>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solidFill>
                  <a:schemeClr val="tx1"/>
                </a:solidFill>
              </a:rPr>
              <a:t>CS 441 - Requirements Engineering</a:t>
            </a:r>
          </a:p>
        </p:txBody>
      </p:sp>
      <p:sp>
        <p:nvSpPr>
          <p:cNvPr id="4" name="Rectangle 3"/>
          <p:cNvSpPr/>
          <p:nvPr/>
        </p:nvSpPr>
        <p:spPr>
          <a:xfrm>
            <a:off x="1293845" y="3865894"/>
            <a:ext cx="5676798" cy="1631216"/>
          </a:xfrm>
          <a:prstGeom prst="rect">
            <a:avLst/>
          </a:prstGeom>
        </p:spPr>
        <p:txBody>
          <a:bodyPr wrap="square">
            <a:spAutoFit/>
          </a:bodyPr>
          <a:lstStyle/>
          <a:p>
            <a:r>
              <a:rPr lang="en-US" sz="2000" b="1" dirty="0" err="1">
                <a:solidFill>
                  <a:schemeClr val="accent1">
                    <a:lumMod val="75000"/>
                  </a:schemeClr>
                </a:solidFill>
              </a:rPr>
              <a:t>Yongjie</a:t>
            </a:r>
            <a:r>
              <a:rPr lang="en-US" sz="2000" b="1" dirty="0">
                <a:solidFill>
                  <a:schemeClr val="accent1">
                    <a:lumMod val="75000"/>
                  </a:schemeClr>
                </a:solidFill>
              </a:rPr>
              <a:t> Zheng</a:t>
            </a:r>
          </a:p>
          <a:p>
            <a:endParaRPr lang="en-US" sz="2000" dirty="0">
              <a:solidFill>
                <a:schemeClr val="accent1">
                  <a:lumMod val="75000"/>
                </a:schemeClr>
              </a:solidFill>
            </a:endParaRPr>
          </a:p>
          <a:p>
            <a:r>
              <a:rPr lang="en-US" sz="2000" dirty="0">
                <a:solidFill>
                  <a:schemeClr val="accent1">
                    <a:lumMod val="75000"/>
                  </a:schemeClr>
                </a:solidFill>
              </a:rPr>
              <a:t>Office: Science Hall 2 341</a:t>
            </a:r>
          </a:p>
          <a:p>
            <a:r>
              <a:rPr lang="en-US" sz="2000" dirty="0">
                <a:solidFill>
                  <a:schemeClr val="accent1">
                    <a:lumMod val="75000"/>
                  </a:schemeClr>
                </a:solidFill>
              </a:rPr>
              <a:t>Email: </a:t>
            </a:r>
            <a:r>
              <a:rPr lang="en-US" sz="2000" dirty="0" err="1">
                <a:solidFill>
                  <a:schemeClr val="accent1">
                    <a:lumMod val="75000"/>
                  </a:schemeClr>
                </a:solidFill>
              </a:rPr>
              <a:t>yzheng@csusm.edu</a:t>
            </a:r>
            <a:endParaRPr lang="en-US" sz="2000" dirty="0">
              <a:solidFill>
                <a:schemeClr val="accent1">
                  <a:lumMod val="75000"/>
                </a:schemeClr>
              </a:solidFill>
            </a:endParaRPr>
          </a:p>
          <a:p>
            <a:r>
              <a:rPr lang="en-US" sz="2000" dirty="0">
                <a:solidFill>
                  <a:schemeClr val="accent1">
                    <a:lumMod val="75000"/>
                  </a:schemeClr>
                </a:solidFill>
              </a:rPr>
              <a:t>Phone: (760) 750-8023</a:t>
            </a:r>
          </a:p>
        </p:txBody>
      </p:sp>
      <p:cxnSp>
        <p:nvCxnSpPr>
          <p:cNvPr id="8" name="Straight Connector 7"/>
          <p:cNvCxnSpPr/>
          <p:nvPr/>
        </p:nvCxnSpPr>
        <p:spPr>
          <a:xfrm flipV="1">
            <a:off x="1188723" y="3640979"/>
            <a:ext cx="9568031" cy="831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3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10</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Why, What, and Who of RE</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sz="2800" dirty="0"/>
              <a:t>Why --- Identify, analyze, refine the system-to-</a:t>
            </a:r>
            <a:r>
              <a:rPr lang="en-US" sz="2800" dirty="0" err="1"/>
              <a:t>be’s</a:t>
            </a:r>
            <a:r>
              <a:rPr lang="en-US" sz="2800" dirty="0"/>
              <a:t> </a:t>
            </a:r>
            <a:r>
              <a:rPr lang="en-US" sz="2800" b="1" dirty="0"/>
              <a:t>objectives.</a:t>
            </a:r>
            <a:r>
              <a:rPr lang="en-US" sz="2800" dirty="0"/>
              <a:t> </a:t>
            </a:r>
          </a:p>
          <a:p>
            <a:r>
              <a:rPr lang="en-US" sz="2800" dirty="0"/>
              <a:t>What ---  Identify &amp; define the system-to-</a:t>
            </a:r>
            <a:r>
              <a:rPr lang="en-US" sz="2800" dirty="0" err="1"/>
              <a:t>be’s</a:t>
            </a:r>
            <a:r>
              <a:rPr lang="en-US" sz="2800" dirty="0"/>
              <a:t> </a:t>
            </a:r>
            <a:r>
              <a:rPr lang="en-US" sz="2800" b="1" dirty="0"/>
              <a:t>functional services </a:t>
            </a:r>
            <a:r>
              <a:rPr lang="en-US" sz="2800" dirty="0"/>
              <a:t>(software services, associated manual procedures).</a:t>
            </a:r>
          </a:p>
          <a:p>
            <a:pPr lvl="1"/>
            <a:r>
              <a:rPr lang="en-US" sz="2600" dirty="0"/>
              <a:t>to satisfy the identified objectives</a:t>
            </a:r>
          </a:p>
          <a:p>
            <a:pPr lvl="1"/>
            <a:r>
              <a:rPr lang="en-US" sz="2600" dirty="0"/>
              <a:t>according to quality </a:t>
            </a:r>
            <a:r>
              <a:rPr lang="en-US" sz="2600" b="1" dirty="0"/>
              <a:t>constraints</a:t>
            </a:r>
            <a:r>
              <a:rPr lang="en-US" sz="2600" dirty="0"/>
              <a:t>: security, performance, ... </a:t>
            </a:r>
          </a:p>
          <a:p>
            <a:pPr lvl="1"/>
            <a:r>
              <a:rPr lang="en-US" sz="2600" dirty="0"/>
              <a:t>based on realistic </a:t>
            </a:r>
            <a:r>
              <a:rPr lang="en-US" sz="2600" b="1" dirty="0"/>
              <a:t>assumptions</a:t>
            </a:r>
            <a:r>
              <a:rPr lang="en-US" sz="2600" dirty="0"/>
              <a:t> about the environment</a:t>
            </a:r>
          </a:p>
          <a:p>
            <a:r>
              <a:rPr lang="en-US" sz="2800" dirty="0"/>
              <a:t>Who --- assign </a:t>
            </a:r>
            <a:r>
              <a:rPr lang="en-US" sz="2800" b="1" dirty="0"/>
              <a:t>responsibilities</a:t>
            </a:r>
            <a:r>
              <a:rPr lang="en-US" sz="2800" dirty="0"/>
              <a:t> for the objectives, services, constraints among system-to-be components, including </a:t>
            </a:r>
            <a:r>
              <a:rPr lang="en-US" sz="2800" b="1" dirty="0"/>
              <a:t>people</a:t>
            </a:r>
            <a:r>
              <a:rPr lang="en-US" sz="2800" dirty="0"/>
              <a:t>, </a:t>
            </a:r>
            <a:r>
              <a:rPr lang="en-US" sz="2800" b="1" dirty="0"/>
              <a:t>devices</a:t>
            </a:r>
            <a:r>
              <a:rPr lang="en-US" sz="2800" dirty="0"/>
              <a:t>, </a:t>
            </a:r>
            <a:r>
              <a:rPr lang="en-US" sz="2800" b="1" dirty="0"/>
              <a:t>pre-existing software</a:t>
            </a:r>
            <a:r>
              <a:rPr lang="en-US" sz="2800" dirty="0"/>
              <a:t>, and </a:t>
            </a:r>
            <a:r>
              <a:rPr lang="en-US" sz="2800" b="1" dirty="0"/>
              <a:t>software-to-be</a:t>
            </a:r>
            <a:r>
              <a:rPr lang="en-US" sz="2800" dirty="0"/>
              <a:t>.</a:t>
            </a:r>
          </a:p>
        </p:txBody>
      </p:sp>
    </p:spTree>
    <p:extLst>
      <p:ext uri="{BB962C8B-B14F-4D97-AF65-F5344CB8AC3E}">
        <p14:creationId xmlns:p14="http://schemas.microsoft.com/office/powerpoint/2010/main" val="2922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11</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System Requirement and Software Requirement</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sz="2800" b="1" dirty="0">
                <a:solidFill>
                  <a:schemeClr val="accent1">
                    <a:lumMod val="75000"/>
                  </a:schemeClr>
                </a:solidFill>
                <a:latin typeface="+mj-lt"/>
                <a:ea typeface="+mj-ea"/>
                <a:cs typeface="+mj-cs"/>
              </a:rPr>
              <a:t>A </a:t>
            </a:r>
            <a:r>
              <a:rPr lang="en-US" sz="3100" b="1" dirty="0">
                <a:solidFill>
                  <a:schemeClr val="accent1">
                    <a:lumMod val="75000"/>
                  </a:schemeClr>
                </a:solidFill>
                <a:latin typeface="+mj-lt"/>
                <a:ea typeface="+mj-ea"/>
                <a:cs typeface="+mj-cs"/>
              </a:rPr>
              <a:t>system requirement (aka </a:t>
            </a:r>
            <a:r>
              <a:rPr lang="en-US" sz="3100" b="1" strike="sngStrike" dirty="0">
                <a:solidFill>
                  <a:schemeClr val="accent1">
                    <a:lumMod val="75000"/>
                  </a:schemeClr>
                </a:solidFill>
                <a:latin typeface="+mj-lt"/>
                <a:ea typeface="+mj-ea"/>
                <a:cs typeface="+mj-cs"/>
              </a:rPr>
              <a:t>user requirement</a:t>
            </a:r>
            <a:r>
              <a:rPr lang="en-US" sz="3100" b="1" dirty="0">
                <a:solidFill>
                  <a:schemeClr val="accent1">
                    <a:lumMod val="75000"/>
                  </a:schemeClr>
                </a:solidFill>
                <a:latin typeface="+mj-lt"/>
                <a:ea typeface="+mj-ea"/>
                <a:cs typeface="+mj-cs"/>
              </a:rPr>
              <a:t>) </a:t>
            </a:r>
            <a:r>
              <a:rPr lang="en-US" sz="2800" dirty="0"/>
              <a:t>is a </a:t>
            </a:r>
            <a:r>
              <a:rPr lang="en-US" sz="2800" b="1" dirty="0"/>
              <a:t>prescriptive</a:t>
            </a:r>
            <a:r>
              <a:rPr lang="en-US" sz="2800" dirty="0"/>
              <a:t> statement to be enforced by the </a:t>
            </a:r>
            <a:r>
              <a:rPr lang="en-US" sz="2800" b="1" dirty="0"/>
              <a:t>software-to-be</a:t>
            </a:r>
            <a:r>
              <a:rPr lang="en-US" sz="2800" dirty="0"/>
              <a:t>, possibly in cooperation with other system components, and formulated in terms of </a:t>
            </a:r>
            <a:r>
              <a:rPr lang="en-US" sz="2800" b="1" dirty="0"/>
              <a:t>environmental phenomena</a:t>
            </a:r>
            <a:r>
              <a:rPr lang="en-US" sz="2800" dirty="0"/>
              <a:t>.</a:t>
            </a:r>
          </a:p>
          <a:p>
            <a:r>
              <a:rPr lang="en-US" sz="3100" b="1" dirty="0">
                <a:solidFill>
                  <a:schemeClr val="accent1">
                    <a:lumMod val="75000"/>
                  </a:schemeClr>
                </a:solidFill>
                <a:latin typeface="+mj-lt"/>
                <a:ea typeface="+mj-ea"/>
                <a:cs typeface="+mj-cs"/>
              </a:rPr>
              <a:t>A software requirement (aka </a:t>
            </a:r>
            <a:r>
              <a:rPr lang="en-US" sz="3100" b="1" strike="sngStrike" dirty="0">
                <a:solidFill>
                  <a:schemeClr val="accent1">
                    <a:lumMod val="75000"/>
                  </a:schemeClr>
                </a:solidFill>
                <a:latin typeface="+mj-lt"/>
                <a:ea typeface="+mj-ea"/>
                <a:cs typeface="+mj-cs"/>
              </a:rPr>
              <a:t>system requirement</a:t>
            </a:r>
            <a:r>
              <a:rPr lang="en-US" sz="3100" b="1" dirty="0">
                <a:solidFill>
                  <a:schemeClr val="accent1">
                    <a:lumMod val="75000"/>
                  </a:schemeClr>
                </a:solidFill>
                <a:latin typeface="+mj-lt"/>
                <a:ea typeface="+mj-ea"/>
                <a:cs typeface="+mj-cs"/>
              </a:rPr>
              <a:t>) </a:t>
            </a:r>
            <a:r>
              <a:rPr lang="en-US" sz="2800" dirty="0"/>
              <a:t>is a </a:t>
            </a:r>
            <a:r>
              <a:rPr lang="en-US" sz="2800" b="1" dirty="0"/>
              <a:t>prescriptive</a:t>
            </a:r>
            <a:r>
              <a:rPr lang="en-US" sz="2800" dirty="0"/>
              <a:t> statement to be enforced solely by the </a:t>
            </a:r>
            <a:r>
              <a:rPr lang="en-US" sz="2800" b="1" dirty="0"/>
              <a:t>software-to-be</a:t>
            </a:r>
            <a:r>
              <a:rPr lang="en-US" sz="2800" dirty="0"/>
              <a:t> and formulated only in terms of </a:t>
            </a:r>
            <a:r>
              <a:rPr lang="en-US" sz="2800" b="1" dirty="0"/>
              <a:t>phenomena shared between the software and the environment</a:t>
            </a:r>
            <a:r>
              <a:rPr lang="en-US" dirty="0"/>
              <a:t>.</a:t>
            </a:r>
          </a:p>
          <a:p>
            <a:r>
              <a:rPr lang="en-US" sz="2800" dirty="0"/>
              <a:t>By default, </a:t>
            </a:r>
            <a:r>
              <a:rPr lang="en-US" sz="2800" b="1" dirty="0">
                <a:solidFill>
                  <a:schemeClr val="accent1">
                    <a:lumMod val="75000"/>
                  </a:schemeClr>
                </a:solidFill>
                <a:latin typeface="+mj-lt"/>
                <a:ea typeface="+mj-ea"/>
                <a:cs typeface="+mj-cs"/>
              </a:rPr>
              <a:t>requirement</a:t>
            </a:r>
            <a:r>
              <a:rPr lang="en-US" sz="2800" dirty="0"/>
              <a:t> refers to </a:t>
            </a:r>
            <a:r>
              <a:rPr lang="en-US" sz="2800" b="1" dirty="0">
                <a:solidFill>
                  <a:schemeClr val="accent1">
                    <a:lumMod val="75000"/>
                  </a:schemeClr>
                </a:solidFill>
                <a:latin typeface="+mj-lt"/>
                <a:ea typeface="+mj-ea"/>
                <a:cs typeface="+mj-cs"/>
              </a:rPr>
              <a:t>system requirement</a:t>
            </a:r>
            <a:r>
              <a:rPr lang="en-US" sz="2800" dirty="0"/>
              <a:t>.</a:t>
            </a:r>
          </a:p>
        </p:txBody>
      </p:sp>
    </p:spTree>
    <p:extLst>
      <p:ext uri="{BB962C8B-B14F-4D97-AF65-F5344CB8AC3E}">
        <p14:creationId xmlns:p14="http://schemas.microsoft.com/office/powerpoint/2010/main" val="29615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12</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Domain Property and Assumption</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sz="3100" b="1" dirty="0">
                <a:solidFill>
                  <a:schemeClr val="accent1">
                    <a:lumMod val="75000"/>
                  </a:schemeClr>
                </a:solidFill>
              </a:rPr>
              <a:t>A domain property </a:t>
            </a:r>
            <a:r>
              <a:rPr lang="en-US" sz="2800" dirty="0"/>
              <a:t>is a descriptive statement about the problem world.</a:t>
            </a:r>
          </a:p>
          <a:p>
            <a:r>
              <a:rPr lang="en-US" sz="2800" b="1" dirty="0">
                <a:solidFill>
                  <a:schemeClr val="accent1">
                    <a:lumMod val="75000"/>
                  </a:schemeClr>
                </a:solidFill>
              </a:rPr>
              <a:t>An assumption </a:t>
            </a:r>
            <a:r>
              <a:rPr lang="en-US" sz="2800" dirty="0"/>
              <a:t>is a statement to be satisfied by the environment and formulated in terms of environmental phenomena.</a:t>
            </a:r>
            <a:endParaRPr lang="en-US" dirty="0"/>
          </a:p>
        </p:txBody>
      </p:sp>
    </p:spTree>
    <p:extLst>
      <p:ext uri="{BB962C8B-B14F-4D97-AF65-F5344CB8AC3E}">
        <p14:creationId xmlns:p14="http://schemas.microsoft.com/office/powerpoint/2010/main" val="331646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13</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Functional and Non-functional Requirements</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sz="2800" b="1" dirty="0"/>
              <a:t>Functional requirements</a:t>
            </a:r>
            <a:r>
              <a:rPr lang="en-US" sz="2800" dirty="0"/>
              <a:t> (aka </a:t>
            </a:r>
            <a:r>
              <a:rPr lang="en-US" sz="2800" b="1" dirty="0"/>
              <a:t>features</a:t>
            </a:r>
            <a:r>
              <a:rPr lang="en-US" sz="2800" dirty="0"/>
              <a:t>) describe </a:t>
            </a:r>
            <a:r>
              <a:rPr lang="en-US" sz="2800" b="1" dirty="0"/>
              <a:t>what</a:t>
            </a:r>
            <a:r>
              <a:rPr lang="en-US" sz="2800" dirty="0"/>
              <a:t> the system should do.</a:t>
            </a:r>
          </a:p>
          <a:p>
            <a:r>
              <a:rPr lang="en-US" sz="2800" b="1" dirty="0"/>
              <a:t>Non-functional requirements</a:t>
            </a:r>
            <a:r>
              <a:rPr lang="en-US" sz="2800" dirty="0"/>
              <a:t> describe </a:t>
            </a:r>
            <a:r>
              <a:rPr lang="en-US" sz="2800" b="1" dirty="0"/>
              <a:t>how</a:t>
            </a:r>
            <a:r>
              <a:rPr lang="en-US" sz="2800" dirty="0"/>
              <a:t> the system should provide services. (e.g., constraints on the services or functions offered by the system). </a:t>
            </a:r>
          </a:p>
          <a:p>
            <a:pPr lvl="1"/>
            <a:r>
              <a:rPr lang="en-US" sz="2000" b="1" dirty="0"/>
              <a:t>Quality requirements</a:t>
            </a:r>
            <a:r>
              <a:rPr lang="en-US" sz="2000" dirty="0"/>
              <a:t>: performance, security, reliability, extensibility, robustness, etc.</a:t>
            </a:r>
          </a:p>
          <a:p>
            <a:pPr lvl="1"/>
            <a:r>
              <a:rPr lang="en-US" sz="2000" b="1" dirty="0"/>
              <a:t>Compliance requirements</a:t>
            </a:r>
            <a:r>
              <a:rPr lang="en-US" sz="2000" dirty="0"/>
              <a:t>: national laws, international regulations, social norms, etc.</a:t>
            </a:r>
          </a:p>
          <a:p>
            <a:pPr lvl="1"/>
            <a:r>
              <a:rPr lang="en-US" sz="2000" b="1" dirty="0"/>
              <a:t>Architectural requirements</a:t>
            </a:r>
            <a:r>
              <a:rPr lang="en-US" sz="2000" dirty="0"/>
              <a:t>: distribution constraints, architectural styles, etc.</a:t>
            </a:r>
          </a:p>
          <a:p>
            <a:pPr lvl="1"/>
            <a:r>
              <a:rPr lang="en-US" sz="2000" b="1" dirty="0"/>
              <a:t>Development requirements</a:t>
            </a:r>
            <a:r>
              <a:rPr lang="en-US" sz="2000" dirty="0"/>
              <a:t>: development cost, programming languages, tools, etc.</a:t>
            </a:r>
          </a:p>
        </p:txBody>
      </p:sp>
    </p:spTree>
    <p:extLst>
      <p:ext uri="{BB962C8B-B14F-4D97-AF65-F5344CB8AC3E}">
        <p14:creationId xmlns:p14="http://schemas.microsoft.com/office/powerpoint/2010/main" val="235928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14</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Non-functional Requirements</a:t>
            </a:r>
          </a:p>
        </p:txBody>
      </p:sp>
      <p:pic>
        <p:nvPicPr>
          <p:cNvPr id="5" name="Picture 4">
            <a:extLst>
              <a:ext uri="{FF2B5EF4-FFF2-40B4-BE49-F238E27FC236}">
                <a16:creationId xmlns:a16="http://schemas.microsoft.com/office/drawing/2014/main" id="{E4E2F732-C376-024D-9655-9328DA77DB19}"/>
              </a:ext>
            </a:extLst>
          </p:cNvPr>
          <p:cNvPicPr>
            <a:picLocks noChangeAspect="1"/>
          </p:cNvPicPr>
          <p:nvPr/>
        </p:nvPicPr>
        <p:blipFill>
          <a:blip r:embed="rId2"/>
          <a:stretch>
            <a:fillRect/>
          </a:stretch>
        </p:blipFill>
        <p:spPr>
          <a:xfrm>
            <a:off x="1167318" y="1188702"/>
            <a:ext cx="9691991" cy="5323413"/>
          </a:xfrm>
          <a:prstGeom prst="rect">
            <a:avLst/>
          </a:prstGeom>
        </p:spPr>
      </p:pic>
    </p:spTree>
    <p:extLst>
      <p:ext uri="{BB962C8B-B14F-4D97-AF65-F5344CB8AC3E}">
        <p14:creationId xmlns:p14="http://schemas.microsoft.com/office/powerpoint/2010/main" val="237006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15</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Examples of Non-functional Requirements</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b="1" dirty="0"/>
              <a:t>Safety requirements </a:t>
            </a:r>
            <a:r>
              <a:rPr lang="en-US" dirty="0"/>
              <a:t>are quality requirements that rule out software effects that might result in accidents, degradations or losses in the environment. </a:t>
            </a:r>
          </a:p>
          <a:p>
            <a:r>
              <a:rPr lang="en-US" b="1" dirty="0"/>
              <a:t>Security requirements </a:t>
            </a:r>
            <a:r>
              <a:rPr lang="en-US" dirty="0"/>
              <a:t>are quality requirements that prescribe the protection of system assets against undesirable environment behaviors. </a:t>
            </a:r>
          </a:p>
          <a:p>
            <a:r>
              <a:rPr lang="en-US" b="1" dirty="0"/>
              <a:t>Reliability requirements </a:t>
            </a:r>
            <a:r>
              <a:rPr lang="en-US" dirty="0"/>
              <a:t>constrain the software to operate as expected over long periods of time. Its services must be provided in a correct and robust way in spite of exceptional circumstances. </a:t>
            </a:r>
          </a:p>
          <a:p>
            <a:r>
              <a:rPr lang="en-US" b="1" dirty="0"/>
              <a:t>Interface requirements </a:t>
            </a:r>
            <a:r>
              <a:rPr lang="en-US" dirty="0"/>
              <a:t>are quality requirements that constrain the phenomena shared by the software-to-be and the environment.</a:t>
            </a:r>
          </a:p>
          <a:p>
            <a:r>
              <a:rPr lang="en-US" b="1" dirty="0"/>
              <a:t>Accuracy requirements </a:t>
            </a:r>
            <a:r>
              <a:rPr lang="en-US" dirty="0"/>
              <a:t>are quality requirements that constrain the state of the information processed by the software to reflect the state of the corresponding physical information in the environment accurately.</a:t>
            </a:r>
          </a:p>
        </p:txBody>
      </p:sp>
    </p:spTree>
    <p:extLst>
      <p:ext uri="{BB962C8B-B14F-4D97-AF65-F5344CB8AC3E}">
        <p14:creationId xmlns:p14="http://schemas.microsoft.com/office/powerpoint/2010/main" val="336212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16</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Requirements Engineering Process</a:t>
            </a:r>
          </a:p>
        </p:txBody>
      </p:sp>
      <p:sp>
        <p:nvSpPr>
          <p:cNvPr id="4" name="Content Placeholder 2"/>
          <p:cNvSpPr txBox="1">
            <a:spLocks/>
          </p:cNvSpPr>
          <p:nvPr/>
        </p:nvSpPr>
        <p:spPr>
          <a:xfrm>
            <a:off x="1295401" y="1238596"/>
            <a:ext cx="5484778"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b="1" dirty="0"/>
              <a:t>Requirements Elicitation and Analysis</a:t>
            </a:r>
            <a:r>
              <a:rPr lang="en-US" dirty="0"/>
              <a:t>: collecting the requirements and understanding the problem.</a:t>
            </a:r>
          </a:p>
          <a:p>
            <a:r>
              <a:rPr lang="en-US" b="1" dirty="0"/>
              <a:t>Requirements Specification</a:t>
            </a:r>
            <a:r>
              <a:rPr lang="en-US" dirty="0"/>
              <a:t>: describing the product to be delivered.</a:t>
            </a:r>
          </a:p>
          <a:p>
            <a:r>
              <a:rPr lang="en-US" b="1" dirty="0"/>
              <a:t>Requirements Validation and Verification</a:t>
            </a:r>
            <a:r>
              <a:rPr lang="en-US" dirty="0"/>
              <a:t>: We have to ascertain that the correct requirements are stated (validation) and that these requirements are stated correctly (verification).</a:t>
            </a:r>
          </a:p>
          <a:p>
            <a:r>
              <a:rPr lang="en-US" b="1" dirty="0"/>
              <a:t>Requirements Negotiation</a:t>
            </a:r>
            <a:r>
              <a:rPr lang="en-US" dirty="0"/>
              <a:t>: resolve conflicts that stakeholders may have.</a:t>
            </a:r>
          </a:p>
        </p:txBody>
      </p:sp>
      <p:pic>
        <p:nvPicPr>
          <p:cNvPr id="6" name="Picture 5">
            <a:extLst>
              <a:ext uri="{FF2B5EF4-FFF2-40B4-BE49-F238E27FC236}">
                <a16:creationId xmlns:a16="http://schemas.microsoft.com/office/drawing/2014/main" id="{EBDEA4A9-3C95-1D4D-97EB-1D4186EDF1D6}"/>
              </a:ext>
            </a:extLst>
          </p:cNvPr>
          <p:cNvPicPr>
            <a:picLocks noChangeAspect="1"/>
          </p:cNvPicPr>
          <p:nvPr/>
        </p:nvPicPr>
        <p:blipFill>
          <a:blip r:embed="rId2"/>
          <a:stretch>
            <a:fillRect/>
          </a:stretch>
        </p:blipFill>
        <p:spPr>
          <a:xfrm>
            <a:off x="6679881" y="1005840"/>
            <a:ext cx="5143810" cy="4455268"/>
          </a:xfrm>
          <a:prstGeom prst="rect">
            <a:avLst/>
          </a:prstGeom>
        </p:spPr>
      </p:pic>
    </p:spTree>
    <p:extLst>
      <p:ext uri="{BB962C8B-B14F-4D97-AF65-F5344CB8AC3E}">
        <p14:creationId xmlns:p14="http://schemas.microsoft.com/office/powerpoint/2010/main" val="154697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17</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Requirements Elicitation and Analysis</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dirty="0"/>
              <a:t>The primary goal of the requirements engineering phase is to elicit the contours and constituents of a fuzzy problem. This process is also known as conceptual modeling.</a:t>
            </a:r>
          </a:p>
          <a:p>
            <a:r>
              <a:rPr lang="en-US" dirty="0"/>
              <a:t>Involves </a:t>
            </a:r>
            <a:r>
              <a:rPr lang="en-US" b="1" dirty="0"/>
              <a:t>requirements analyst</a:t>
            </a:r>
            <a:r>
              <a:rPr lang="en-US" dirty="0"/>
              <a:t>, </a:t>
            </a:r>
            <a:r>
              <a:rPr lang="en-US" b="1" dirty="0"/>
              <a:t>domain specialist</a:t>
            </a:r>
            <a:r>
              <a:rPr lang="en-US" dirty="0"/>
              <a:t>, </a:t>
            </a:r>
            <a:r>
              <a:rPr lang="en-US" b="1" dirty="0"/>
              <a:t>end users</a:t>
            </a:r>
            <a:r>
              <a:rPr lang="en-US" dirty="0"/>
              <a:t>, and other stakeholders (e.g., management team).</a:t>
            </a:r>
          </a:p>
          <a:p>
            <a:r>
              <a:rPr lang="en-US" dirty="0"/>
              <a:t>The analyst often lacks a sufficiently profound knowledge of the application domain in which the problem originated. He/she has to learn the language of the application domain and become acquainted with its terminology, concepts and procedures. Especially in large projects, the application knowledge tends to be thinly </a:t>
            </a:r>
            <a:r>
              <a:rPr lang="en-US" b="1" dirty="0"/>
              <a:t>spread amongst the specialists </a:t>
            </a:r>
            <a:r>
              <a:rPr lang="en-US" dirty="0"/>
              <a:t>involved, which easily leads to integration and coordination difficulties.</a:t>
            </a:r>
          </a:p>
          <a:p>
            <a:pPr lvl="1"/>
            <a:endParaRPr lang="en-US" dirty="0"/>
          </a:p>
        </p:txBody>
      </p:sp>
    </p:spTree>
    <p:extLst>
      <p:ext uri="{BB962C8B-B14F-4D97-AF65-F5344CB8AC3E}">
        <p14:creationId xmlns:p14="http://schemas.microsoft.com/office/powerpoint/2010/main" val="236928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18</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Requirements Elicitation: Challenges</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dirty="0"/>
              <a:t>Turning an implicit conceptual model into an explicit model is difficult.</a:t>
            </a:r>
          </a:p>
          <a:p>
            <a:pPr lvl="1"/>
            <a:r>
              <a:rPr lang="en-US" dirty="0"/>
              <a:t>Implicit model: background knowledge, habits, and customs that are often not verbalized.</a:t>
            </a:r>
          </a:p>
          <a:p>
            <a:pPr lvl="1"/>
            <a:r>
              <a:rPr lang="en-US" dirty="0"/>
              <a:t>Explicit model: used to communicate with people.</a:t>
            </a:r>
          </a:p>
          <a:p>
            <a:r>
              <a:rPr lang="en-US" dirty="0"/>
              <a:t>The differences in background between the client, or user, and the software specialist.</a:t>
            </a:r>
          </a:p>
          <a:p>
            <a:r>
              <a:rPr lang="en-US" dirty="0"/>
              <a:t>Human memory consists of two components: a short-term memory in which information is being processed, and a long-term memory in which the permanent knowledge is stored. </a:t>
            </a:r>
          </a:p>
          <a:p>
            <a:pPr lvl="1"/>
            <a:r>
              <a:rPr lang="en-US" dirty="0"/>
              <a:t>A person being interviewed during requirements engineering may only use his/her short-term memory.</a:t>
            </a:r>
          </a:p>
          <a:p>
            <a:r>
              <a:rPr lang="en-US" dirty="0"/>
              <a:t> Humans are also inclined to be prejudiced about selecting and using information.</a:t>
            </a:r>
          </a:p>
          <a:p>
            <a:pPr lvl="1"/>
            <a:endParaRPr lang="en-US" dirty="0"/>
          </a:p>
        </p:txBody>
      </p:sp>
    </p:spTree>
    <p:extLst>
      <p:ext uri="{BB962C8B-B14F-4D97-AF65-F5344CB8AC3E}">
        <p14:creationId xmlns:p14="http://schemas.microsoft.com/office/powerpoint/2010/main" val="362013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19</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Requirements Elicitation: Techniques</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dirty="0"/>
              <a:t>Identifying stakeholders</a:t>
            </a:r>
          </a:p>
          <a:p>
            <a:r>
              <a:rPr lang="en-US" dirty="0"/>
              <a:t>Artifact-driven elicitation (domain understanding)</a:t>
            </a:r>
          </a:p>
          <a:p>
            <a:pPr lvl="1"/>
            <a:r>
              <a:rPr lang="en-US" dirty="0"/>
              <a:t>Background study</a:t>
            </a:r>
          </a:p>
          <a:p>
            <a:pPr lvl="1"/>
            <a:r>
              <a:rPr lang="en-US" dirty="0"/>
              <a:t>Data collection</a:t>
            </a:r>
          </a:p>
          <a:p>
            <a:pPr lvl="1"/>
            <a:r>
              <a:rPr lang="en-US" b="1" dirty="0"/>
              <a:t>Questionnaires</a:t>
            </a:r>
          </a:p>
          <a:p>
            <a:pPr lvl="1"/>
            <a:r>
              <a:rPr lang="en-US" dirty="0"/>
              <a:t>Prototypes and mock-ups</a:t>
            </a:r>
          </a:p>
          <a:p>
            <a:r>
              <a:rPr lang="en-US" dirty="0"/>
              <a:t>Stakeholder-driven elicitation</a:t>
            </a:r>
          </a:p>
          <a:p>
            <a:pPr lvl="1"/>
            <a:r>
              <a:rPr lang="en-US" b="1" dirty="0"/>
              <a:t>Interviews</a:t>
            </a:r>
          </a:p>
          <a:p>
            <a:pPr lvl="1"/>
            <a:r>
              <a:rPr lang="en-US" b="1" dirty="0"/>
              <a:t>Observation and ethnographic studies</a:t>
            </a:r>
          </a:p>
          <a:p>
            <a:pPr lvl="1"/>
            <a:r>
              <a:rPr lang="en-US" dirty="0"/>
              <a:t>Group sessions</a:t>
            </a:r>
          </a:p>
        </p:txBody>
      </p:sp>
    </p:spTree>
    <p:extLst>
      <p:ext uri="{BB962C8B-B14F-4D97-AF65-F5344CB8AC3E}">
        <p14:creationId xmlns:p14="http://schemas.microsoft.com/office/powerpoint/2010/main" val="93152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B6B5AFCC-5CD6-9349-A822-BBB0B57B6E89}"/>
              </a:ext>
            </a:extLst>
          </p:cNvPr>
          <p:cNvSpPr>
            <a:spLocks noGrp="1"/>
          </p:cNvSpPr>
          <p:nvPr>
            <p:ph type="sldNum" sz="quarter" idx="10"/>
          </p:nvPr>
        </p:nvSpPr>
        <p:spPr/>
        <p:txBody>
          <a:bodyPr/>
          <a:lstStyle/>
          <a:p>
            <a:fld id="{15EEED4F-0CBA-8641-96E7-808F39BC8872}" type="slidenum">
              <a:rPr lang="en-CA" altLang="en-US"/>
              <a:pPr/>
              <a:t>2</a:t>
            </a:fld>
            <a:endParaRPr lang="en-CA" altLang="en-US"/>
          </a:p>
        </p:txBody>
      </p:sp>
      <p:pic>
        <p:nvPicPr>
          <p:cNvPr id="927748" name="Picture 4" descr="dilbert20060121046729">
            <a:extLst>
              <a:ext uri="{FF2B5EF4-FFF2-40B4-BE49-F238E27FC236}">
                <a16:creationId xmlns:a16="http://schemas.microsoft.com/office/drawing/2014/main" id="{7ADD039D-C9AF-2842-ADCA-F3C927124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941"/>
          <a:stretch>
            <a:fillRect/>
          </a:stretch>
        </p:blipFill>
        <p:spPr bwMode="auto">
          <a:xfrm>
            <a:off x="2557463" y="923926"/>
            <a:ext cx="7129462" cy="5070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67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20</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Stakeholder Analysis</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dirty="0"/>
              <a:t>Stakeholders: groups or individuals affected by the system-to-be, who may influence its elaboration and its acceptance </a:t>
            </a:r>
          </a:p>
          <a:p>
            <a:pPr lvl="1"/>
            <a:r>
              <a:rPr lang="en-US" dirty="0"/>
              <a:t>Decision makers, managers, domain experts, users, clients, subcontractors, analysts, developers, ...</a:t>
            </a:r>
          </a:p>
          <a:p>
            <a:r>
              <a:rPr lang="en-US" dirty="0"/>
              <a:t>Selection criteria:</a:t>
            </a:r>
          </a:p>
          <a:p>
            <a:pPr lvl="1"/>
            <a:r>
              <a:rPr lang="en-US" dirty="0"/>
              <a:t>Relevant position in the organization</a:t>
            </a:r>
          </a:p>
          <a:p>
            <a:pPr lvl="1"/>
            <a:r>
              <a:rPr lang="en-US" dirty="0"/>
              <a:t>Effective role in making decisions about the system-to-be</a:t>
            </a:r>
          </a:p>
          <a:p>
            <a:pPr lvl="1"/>
            <a:r>
              <a:rPr lang="en-US" dirty="0"/>
              <a:t>Level of domain expertise</a:t>
            </a:r>
          </a:p>
          <a:p>
            <a:pPr lvl="1"/>
            <a:r>
              <a:rPr lang="en-US" dirty="0"/>
              <a:t>Exposure to perceived problems</a:t>
            </a:r>
          </a:p>
          <a:p>
            <a:pPr lvl="1"/>
            <a:r>
              <a:rPr lang="en-US" dirty="0"/>
              <a:t>Influence in system acceptance</a:t>
            </a:r>
          </a:p>
          <a:p>
            <a:pPr lvl="1"/>
            <a:r>
              <a:rPr lang="en-US" dirty="0"/>
              <a:t>Personal objectives and conflicts of interest</a:t>
            </a:r>
          </a:p>
        </p:txBody>
      </p:sp>
    </p:spTree>
    <p:extLst>
      <p:ext uri="{BB962C8B-B14F-4D97-AF65-F5344CB8AC3E}">
        <p14:creationId xmlns:p14="http://schemas.microsoft.com/office/powerpoint/2010/main" val="21586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21</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Elicitation Techniques</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b="1" dirty="0"/>
              <a:t>Questionnaire: </a:t>
            </a:r>
            <a:r>
              <a:rPr lang="en-US" dirty="0"/>
              <a:t>a useful complement to interviews</a:t>
            </a:r>
            <a:r>
              <a:rPr lang="en-US" b="1" dirty="0"/>
              <a:t>.</a:t>
            </a:r>
          </a:p>
          <a:p>
            <a:r>
              <a:rPr lang="en-US" b="1" dirty="0"/>
              <a:t>Interviewing</a:t>
            </a:r>
            <a:r>
              <a:rPr lang="en-US" dirty="0"/>
              <a:t> stakeholders (e.g., customers) by the requirements engineering team (i.e., requirements analyst).</a:t>
            </a:r>
          </a:p>
          <a:p>
            <a:pPr lvl="1"/>
            <a:r>
              <a:rPr lang="en-US" dirty="0"/>
              <a:t>Process: select stakeholders, schedule a meeting, write a report, submit the report to the interviewee for approval.</a:t>
            </a:r>
          </a:p>
          <a:p>
            <a:pPr lvl="1"/>
            <a:r>
              <a:rPr lang="en-US" dirty="0"/>
              <a:t>Structured interview and unstructured interview.</a:t>
            </a:r>
          </a:p>
          <a:p>
            <a:pPr lvl="1"/>
            <a:r>
              <a:rPr lang="en-US" dirty="0"/>
              <a:t>Can be difficult to elicit domain knowledge through interviews.</a:t>
            </a:r>
          </a:p>
          <a:p>
            <a:pPr lvl="1"/>
            <a:r>
              <a:rPr lang="en-US" dirty="0"/>
              <a:t>Should be used in conjunction with other requirements elicitation techniques.</a:t>
            </a:r>
          </a:p>
          <a:p>
            <a:r>
              <a:rPr lang="en-US" b="1" dirty="0"/>
              <a:t>Observe customer </a:t>
            </a:r>
            <a:r>
              <a:rPr lang="en-US" dirty="0"/>
              <a:t>(i.e., ethnography).</a:t>
            </a:r>
          </a:p>
          <a:p>
            <a:pPr lvl="1"/>
            <a:r>
              <a:rPr lang="en-US" dirty="0"/>
              <a:t>Groups of people are studied in their natural settings.</a:t>
            </a:r>
          </a:p>
          <a:p>
            <a:pPr lvl="1"/>
            <a:r>
              <a:rPr lang="en-US" dirty="0"/>
              <a:t>User requirements can be studied by participating in their daily work for a period of time.</a:t>
            </a:r>
          </a:p>
          <a:p>
            <a:pPr lvl="1"/>
            <a:r>
              <a:rPr lang="en-US" dirty="0"/>
              <a:t>Often used together with interviews.</a:t>
            </a:r>
          </a:p>
        </p:txBody>
      </p:sp>
    </p:spTree>
    <p:extLst>
      <p:ext uri="{BB962C8B-B14F-4D97-AF65-F5344CB8AC3E}">
        <p14:creationId xmlns:p14="http://schemas.microsoft.com/office/powerpoint/2010/main" val="300173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22</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Requirements Classification and organization</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dirty="0"/>
              <a:t>A hierarchical structure: higher-level requirements are decomposed into lower level ones. The high-level requirements are often termed </a:t>
            </a:r>
            <a:r>
              <a:rPr lang="en-US" b="1" dirty="0"/>
              <a:t>goals</a:t>
            </a:r>
            <a:r>
              <a:rPr lang="en-US" dirty="0"/>
              <a:t>.</a:t>
            </a:r>
          </a:p>
          <a:p>
            <a:pPr lvl="1"/>
            <a:r>
              <a:rPr lang="en-US" dirty="0"/>
              <a:t>Each requirement is refined (decomposed) into a set of </a:t>
            </a:r>
            <a:r>
              <a:rPr lang="en-US" dirty="0" err="1"/>
              <a:t>subrequirements</a:t>
            </a:r>
            <a:r>
              <a:rPr lang="en-US" dirty="0"/>
              <a:t> that together satisfy the parent requirement.</a:t>
            </a:r>
          </a:p>
          <a:p>
            <a:r>
              <a:rPr lang="en-US" dirty="0"/>
              <a:t>A viewpoint structure: links requirements to specific </a:t>
            </a:r>
            <a:r>
              <a:rPr lang="en-US" b="1" dirty="0"/>
              <a:t>stakeholders</a:t>
            </a:r>
            <a:r>
              <a:rPr lang="en-US" dirty="0"/>
              <a:t>. </a:t>
            </a:r>
          </a:p>
          <a:p>
            <a:pPr lvl="1"/>
            <a:r>
              <a:rPr lang="en-US" dirty="0"/>
              <a:t>Different stakeholders may have different sets of requirements.</a:t>
            </a:r>
          </a:p>
          <a:p>
            <a:pPr lvl="1"/>
            <a:r>
              <a:rPr lang="en-US" dirty="0"/>
              <a:t>E.g., Management may have a set of requirements, and the end-users may have (another) set of requirements</a:t>
            </a:r>
          </a:p>
        </p:txBody>
      </p:sp>
    </p:spTree>
    <p:extLst>
      <p:ext uri="{BB962C8B-B14F-4D97-AF65-F5344CB8AC3E}">
        <p14:creationId xmlns:p14="http://schemas.microsoft.com/office/powerpoint/2010/main" val="11996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23</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Prioritizing Requirements</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b="1" dirty="0"/>
              <a:t>Must haves</a:t>
            </a:r>
            <a:r>
              <a:rPr lang="en-US" dirty="0"/>
              <a:t>: these are the top priority requirements, the ones that definitely have to be realized in order to make the system acceptable to the customer.</a:t>
            </a:r>
          </a:p>
          <a:p>
            <a:r>
              <a:rPr lang="en-US" b="1" dirty="0"/>
              <a:t>Should haves</a:t>
            </a:r>
            <a:r>
              <a:rPr lang="en-US" dirty="0"/>
              <a:t>: these requirements are not strictly mandatory, but they are highly desirable.</a:t>
            </a:r>
          </a:p>
          <a:p>
            <a:r>
              <a:rPr lang="en-US" b="1" dirty="0"/>
              <a:t>Could haves</a:t>
            </a:r>
            <a:r>
              <a:rPr lang="en-US" dirty="0"/>
              <a:t>: if time allows, these requirements will be realized as well. In practice, they usually won’t.</a:t>
            </a:r>
          </a:p>
          <a:p>
            <a:r>
              <a:rPr lang="en-US" b="1" dirty="0"/>
              <a:t>Won’t haves</a:t>
            </a:r>
            <a:r>
              <a:rPr lang="en-US" dirty="0"/>
              <a:t>: these requirements will not be realized in the present version. They are recorded though. They will be considered again for a next version of the system.</a:t>
            </a:r>
          </a:p>
          <a:p>
            <a:endParaRPr lang="en-US" dirty="0"/>
          </a:p>
        </p:txBody>
      </p:sp>
    </p:spTree>
    <p:extLst>
      <p:ext uri="{BB962C8B-B14F-4D97-AF65-F5344CB8AC3E}">
        <p14:creationId xmlns:p14="http://schemas.microsoft.com/office/powerpoint/2010/main" val="11898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24</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Requirements Specification</a:t>
            </a:r>
          </a:p>
        </p:txBody>
      </p:sp>
      <p:sp>
        <p:nvSpPr>
          <p:cNvPr id="4" name="Content Placeholder 2"/>
          <p:cNvSpPr txBox="1">
            <a:spLocks/>
          </p:cNvSpPr>
          <p:nvPr/>
        </p:nvSpPr>
        <p:spPr>
          <a:xfrm>
            <a:off x="1295400" y="1238596"/>
            <a:ext cx="431746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dirty="0"/>
              <a:t>Includes both the user requirements for a system and detailed specification of the system requirements.</a:t>
            </a:r>
          </a:p>
          <a:p>
            <a:r>
              <a:rPr lang="en-US" dirty="0"/>
              <a:t>Has a diverse set of users, who use the specification for different purposes.</a:t>
            </a:r>
          </a:p>
          <a:p>
            <a:r>
              <a:rPr lang="en-US" dirty="0"/>
              <a:t>The level of detail depends on the type of system being developed.</a:t>
            </a:r>
          </a:p>
        </p:txBody>
      </p:sp>
      <p:pic>
        <p:nvPicPr>
          <p:cNvPr id="5" name="Picture 4">
            <a:extLst>
              <a:ext uri="{FF2B5EF4-FFF2-40B4-BE49-F238E27FC236}">
                <a16:creationId xmlns:a16="http://schemas.microsoft.com/office/drawing/2014/main" id="{DB01FB20-D0F9-0A48-88C4-35F61CD4A32C}"/>
              </a:ext>
            </a:extLst>
          </p:cNvPr>
          <p:cNvPicPr>
            <a:picLocks noChangeAspect="1"/>
          </p:cNvPicPr>
          <p:nvPr/>
        </p:nvPicPr>
        <p:blipFill>
          <a:blip r:embed="rId2"/>
          <a:stretch>
            <a:fillRect/>
          </a:stretch>
        </p:blipFill>
        <p:spPr>
          <a:xfrm>
            <a:off x="6853531" y="865407"/>
            <a:ext cx="4382499" cy="5194570"/>
          </a:xfrm>
          <a:prstGeom prst="rect">
            <a:avLst/>
          </a:prstGeom>
        </p:spPr>
      </p:pic>
    </p:spTree>
    <p:extLst>
      <p:ext uri="{BB962C8B-B14F-4D97-AF65-F5344CB8AC3E}">
        <p14:creationId xmlns:p14="http://schemas.microsoft.com/office/powerpoint/2010/main" val="998392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25</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Requirements Specification: Criteria</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b="1" dirty="0"/>
              <a:t>Correct</a:t>
            </a:r>
            <a:r>
              <a:rPr lang="en-US" dirty="0"/>
              <a:t>: The specification can be validated against other documents and by the end-user.</a:t>
            </a:r>
          </a:p>
          <a:p>
            <a:r>
              <a:rPr lang="en-US" b="1" dirty="0"/>
              <a:t>Unambiguous</a:t>
            </a:r>
            <a:r>
              <a:rPr lang="en-US" dirty="0"/>
              <a:t>: We must be able to uniquely interpret requirements.</a:t>
            </a:r>
          </a:p>
          <a:p>
            <a:r>
              <a:rPr lang="en-US" b="1" dirty="0"/>
              <a:t>Complete: </a:t>
            </a:r>
            <a:r>
              <a:rPr lang="en-US" dirty="0"/>
              <a:t>All significant matters relating to functionality, performance, constraints, and the like, should be documented.</a:t>
            </a:r>
          </a:p>
          <a:p>
            <a:r>
              <a:rPr lang="en-US" b="1" dirty="0"/>
              <a:t>Consistent</a:t>
            </a:r>
            <a:r>
              <a:rPr lang="en-US" dirty="0"/>
              <a:t>: Different parts of it should not be in conflict with each other.</a:t>
            </a:r>
          </a:p>
        </p:txBody>
      </p:sp>
    </p:spTree>
    <p:extLst>
      <p:ext uri="{BB962C8B-B14F-4D97-AF65-F5344CB8AC3E}">
        <p14:creationId xmlns:p14="http://schemas.microsoft.com/office/powerpoint/2010/main" val="223434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26</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Requirements Specification: Criteria</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b="1" dirty="0"/>
              <a:t>Ranked for importance or stability</a:t>
            </a:r>
          </a:p>
          <a:p>
            <a:r>
              <a:rPr lang="en-US" b="1" dirty="0"/>
              <a:t>Verifiable: </a:t>
            </a:r>
            <a:r>
              <a:rPr lang="en-US" dirty="0"/>
              <a:t>There must be a finite process to determine whether or not the requirements have been met.</a:t>
            </a:r>
          </a:p>
          <a:p>
            <a:r>
              <a:rPr lang="en-US" b="1" dirty="0"/>
              <a:t>Modifiable: </a:t>
            </a:r>
            <a:r>
              <a:rPr lang="en-US" dirty="0"/>
              <a:t>The specification must be easy to change</a:t>
            </a:r>
            <a:r>
              <a:rPr lang="en-US" b="1" dirty="0"/>
              <a:t>.</a:t>
            </a:r>
          </a:p>
          <a:p>
            <a:r>
              <a:rPr lang="en-US" b="1" dirty="0"/>
              <a:t>Traceable: </a:t>
            </a:r>
            <a:r>
              <a:rPr lang="en-US" dirty="0"/>
              <a:t>The origin and rationale of each and every requirement must be traceable. A clear and consistent numbering scheme makes it possible that other documents can uniquely refer to parts of the requirements specification.</a:t>
            </a:r>
          </a:p>
        </p:txBody>
      </p:sp>
    </p:spTree>
    <p:extLst>
      <p:ext uri="{BB962C8B-B14F-4D97-AF65-F5344CB8AC3E}">
        <p14:creationId xmlns:p14="http://schemas.microsoft.com/office/powerpoint/2010/main" val="1594294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27</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Requirements Specification: Outline</a:t>
            </a:r>
          </a:p>
        </p:txBody>
      </p:sp>
      <p:pic>
        <p:nvPicPr>
          <p:cNvPr id="6" name="Picture 5">
            <a:extLst>
              <a:ext uri="{FF2B5EF4-FFF2-40B4-BE49-F238E27FC236}">
                <a16:creationId xmlns:a16="http://schemas.microsoft.com/office/drawing/2014/main" id="{86FA0FCB-A0B9-CC46-AB11-98ED3C2A058D}"/>
              </a:ext>
            </a:extLst>
          </p:cNvPr>
          <p:cNvPicPr>
            <a:picLocks noChangeAspect="1"/>
          </p:cNvPicPr>
          <p:nvPr/>
        </p:nvPicPr>
        <p:blipFill>
          <a:blip r:embed="rId2"/>
          <a:stretch>
            <a:fillRect/>
          </a:stretch>
        </p:blipFill>
        <p:spPr>
          <a:xfrm>
            <a:off x="410449" y="1231245"/>
            <a:ext cx="5669970" cy="4866533"/>
          </a:xfrm>
          <a:prstGeom prst="rect">
            <a:avLst/>
          </a:prstGeom>
        </p:spPr>
      </p:pic>
      <p:pic>
        <p:nvPicPr>
          <p:cNvPr id="7" name="Picture 6">
            <a:extLst>
              <a:ext uri="{FF2B5EF4-FFF2-40B4-BE49-F238E27FC236}">
                <a16:creationId xmlns:a16="http://schemas.microsoft.com/office/drawing/2014/main" id="{484C2373-8907-7744-A2C3-3151CD1CAF26}"/>
              </a:ext>
            </a:extLst>
          </p:cNvPr>
          <p:cNvPicPr>
            <a:picLocks noChangeAspect="1"/>
          </p:cNvPicPr>
          <p:nvPr/>
        </p:nvPicPr>
        <p:blipFill>
          <a:blip r:embed="rId3"/>
          <a:stretch>
            <a:fillRect/>
          </a:stretch>
        </p:blipFill>
        <p:spPr>
          <a:xfrm>
            <a:off x="6213274" y="1231245"/>
            <a:ext cx="5352915" cy="4833028"/>
          </a:xfrm>
          <a:prstGeom prst="rect">
            <a:avLst/>
          </a:prstGeom>
        </p:spPr>
      </p:pic>
    </p:spTree>
    <p:extLst>
      <p:ext uri="{BB962C8B-B14F-4D97-AF65-F5344CB8AC3E}">
        <p14:creationId xmlns:p14="http://schemas.microsoft.com/office/powerpoint/2010/main" val="18356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28</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Requirements Specification Techniques</a:t>
            </a:r>
          </a:p>
        </p:txBody>
      </p:sp>
      <p:sp>
        <p:nvSpPr>
          <p:cNvPr id="4" name="Content Placeholder 2"/>
          <p:cNvSpPr txBox="1">
            <a:spLocks/>
          </p:cNvSpPr>
          <p:nvPr/>
        </p:nvSpPr>
        <p:spPr>
          <a:xfrm>
            <a:off x="1295400" y="1238596"/>
            <a:ext cx="4171545"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b="1" dirty="0"/>
              <a:t>Natural language specification</a:t>
            </a:r>
            <a:r>
              <a:rPr lang="en-US" dirty="0"/>
              <a:t>.</a:t>
            </a:r>
          </a:p>
          <a:p>
            <a:r>
              <a:rPr lang="en-US" b="1" dirty="0"/>
              <a:t>Structured specification </a:t>
            </a:r>
            <a:r>
              <a:rPr lang="en-US" dirty="0"/>
              <a:t>(e.g., use cases)</a:t>
            </a:r>
          </a:p>
          <a:p>
            <a:r>
              <a:rPr lang="en-US" b="1" dirty="0"/>
              <a:t>Graphical notations</a:t>
            </a:r>
            <a:r>
              <a:rPr lang="en-US" dirty="0"/>
              <a:t>: UML use case diagrams, UML state diagrams, data flow diagrams, ER diagrams.</a:t>
            </a:r>
          </a:p>
          <a:p>
            <a:r>
              <a:rPr lang="en-US" b="1" dirty="0"/>
              <a:t>Formal specifications</a:t>
            </a:r>
            <a:r>
              <a:rPr lang="en-US" dirty="0"/>
              <a:t>: use a mathematical language (e.g., Z, CSP) to precisely define the functions of the system.</a:t>
            </a:r>
          </a:p>
        </p:txBody>
      </p:sp>
      <p:pic>
        <p:nvPicPr>
          <p:cNvPr id="5" name="Picture 4">
            <a:extLst>
              <a:ext uri="{FF2B5EF4-FFF2-40B4-BE49-F238E27FC236}">
                <a16:creationId xmlns:a16="http://schemas.microsoft.com/office/drawing/2014/main" id="{F34FCDDA-A3E1-304F-BAE4-2016B7FE5F08}"/>
              </a:ext>
            </a:extLst>
          </p:cNvPr>
          <p:cNvPicPr>
            <a:picLocks noChangeAspect="1"/>
          </p:cNvPicPr>
          <p:nvPr/>
        </p:nvPicPr>
        <p:blipFill>
          <a:blip r:embed="rId2"/>
          <a:stretch>
            <a:fillRect/>
          </a:stretch>
        </p:blipFill>
        <p:spPr>
          <a:xfrm>
            <a:off x="5987227" y="1046045"/>
            <a:ext cx="5110264" cy="5013932"/>
          </a:xfrm>
          <a:prstGeom prst="rect">
            <a:avLst/>
          </a:prstGeom>
        </p:spPr>
      </p:pic>
    </p:spTree>
    <p:extLst>
      <p:ext uri="{BB962C8B-B14F-4D97-AF65-F5344CB8AC3E}">
        <p14:creationId xmlns:p14="http://schemas.microsoft.com/office/powerpoint/2010/main" val="260525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29</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More on User Requirements</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dirty="0"/>
              <a:t>Invent a </a:t>
            </a:r>
            <a:r>
              <a:rPr lang="en-US" b="1" dirty="0"/>
              <a:t>standard format </a:t>
            </a:r>
            <a:r>
              <a:rPr lang="en-US" dirty="0"/>
              <a:t>and ensure all requirements adhere to that format.</a:t>
            </a:r>
          </a:p>
          <a:p>
            <a:r>
              <a:rPr lang="en-US" dirty="0"/>
              <a:t>Use language </a:t>
            </a:r>
            <a:r>
              <a:rPr lang="en-US" b="1" dirty="0"/>
              <a:t>consistently</a:t>
            </a:r>
            <a:r>
              <a:rPr lang="en-US" dirty="0"/>
              <a:t>.</a:t>
            </a:r>
          </a:p>
          <a:p>
            <a:r>
              <a:rPr lang="en-US" dirty="0"/>
              <a:t>Use </a:t>
            </a:r>
            <a:r>
              <a:rPr lang="en-US" b="1" dirty="0"/>
              <a:t>text highlighting </a:t>
            </a:r>
            <a:r>
              <a:rPr lang="en-US" dirty="0"/>
              <a:t>to pick out key parts of the requirement.</a:t>
            </a:r>
          </a:p>
          <a:p>
            <a:r>
              <a:rPr lang="en-US"/>
              <a:t>Avoid the </a:t>
            </a:r>
            <a:r>
              <a:rPr lang="en-US" dirty="0"/>
              <a:t>use of computer jargon (e.g., special words).</a:t>
            </a:r>
          </a:p>
        </p:txBody>
      </p:sp>
    </p:spTree>
    <p:extLst>
      <p:ext uri="{BB962C8B-B14F-4D97-AF65-F5344CB8AC3E}">
        <p14:creationId xmlns:p14="http://schemas.microsoft.com/office/powerpoint/2010/main" val="6580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3</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endParaRPr lang="en-US" dirty="0"/>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endParaRPr lang="en-US" i="1" dirty="0"/>
          </a:p>
          <a:p>
            <a:pPr marL="0" indent="0">
              <a:lnSpc>
                <a:spcPct val="150000"/>
              </a:lnSpc>
              <a:buNone/>
            </a:pPr>
            <a:r>
              <a:rPr lang="en-US" i="1" dirty="0"/>
              <a:t>The hardest single part of building a software system is </a:t>
            </a:r>
            <a:r>
              <a:rPr lang="en-US" b="1" i="1" dirty="0"/>
              <a:t>deciding precisely what to build</a:t>
            </a:r>
            <a:r>
              <a:rPr lang="en-US" dirty="0"/>
              <a:t>. No other part of the conceptual work is so difficult as </a:t>
            </a:r>
            <a:r>
              <a:rPr lang="en-US" b="1" dirty="0"/>
              <a:t>establishing the detailed technical requirements, including all the interfaces to people, to machines, and to other software systems</a:t>
            </a:r>
            <a:r>
              <a:rPr lang="en-US" dirty="0"/>
              <a:t>. No other part of the work so cripples the resulting system if done wrong. No other part is more difficult to rectify later.  </a:t>
            </a:r>
          </a:p>
          <a:p>
            <a:pPr marL="0" indent="0">
              <a:lnSpc>
                <a:spcPct val="150000"/>
              </a:lnSpc>
              <a:buNone/>
            </a:pPr>
            <a:r>
              <a:rPr lang="en-US" dirty="0"/>
              <a:t>							- Frederick P. Brooks Jr.</a:t>
            </a:r>
          </a:p>
        </p:txBody>
      </p:sp>
    </p:spTree>
    <p:extLst>
      <p:ext uri="{BB962C8B-B14F-4D97-AF65-F5344CB8AC3E}">
        <p14:creationId xmlns:p14="http://schemas.microsoft.com/office/powerpoint/2010/main" val="23192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30</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Requirements Verification and Validation</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dirty="0"/>
              <a:t>We have to ascertain that the correct requirements are stated (</a:t>
            </a:r>
            <a:r>
              <a:rPr lang="en-US" b="1" dirty="0"/>
              <a:t>validation</a:t>
            </a:r>
            <a:r>
              <a:rPr lang="en-US" dirty="0"/>
              <a:t>) and that these requirements are stated correctly (</a:t>
            </a:r>
            <a:r>
              <a:rPr lang="en-US" b="1" dirty="0"/>
              <a:t>verification</a:t>
            </a:r>
            <a:r>
              <a:rPr lang="en-US" dirty="0"/>
              <a:t>).</a:t>
            </a:r>
          </a:p>
          <a:p>
            <a:pPr lvl="1"/>
            <a:r>
              <a:rPr lang="en-US" dirty="0"/>
              <a:t>Correctness, completeness, verifiability, consistency, etc.</a:t>
            </a:r>
          </a:p>
          <a:p>
            <a:r>
              <a:rPr lang="en-US" dirty="0"/>
              <a:t>V&amp;V techniques.</a:t>
            </a:r>
          </a:p>
          <a:p>
            <a:pPr lvl="1"/>
            <a:r>
              <a:rPr lang="en-US" dirty="0"/>
              <a:t>Requirements reviews</a:t>
            </a:r>
          </a:p>
          <a:p>
            <a:pPr lvl="1"/>
            <a:r>
              <a:rPr lang="en-US" dirty="0"/>
              <a:t>Test-case generation</a:t>
            </a:r>
          </a:p>
          <a:p>
            <a:pPr lvl="1"/>
            <a:r>
              <a:rPr lang="en-US" dirty="0"/>
              <a:t>Formal analysis</a:t>
            </a:r>
          </a:p>
        </p:txBody>
      </p:sp>
    </p:spTree>
    <p:extLst>
      <p:ext uri="{BB962C8B-B14F-4D97-AF65-F5344CB8AC3E}">
        <p14:creationId xmlns:p14="http://schemas.microsoft.com/office/powerpoint/2010/main" val="74434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31</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Requirements Negotiation</a:t>
            </a:r>
          </a:p>
        </p:txBody>
      </p:sp>
      <p:sp>
        <p:nvSpPr>
          <p:cNvPr id="5" name="TextBox 4">
            <a:extLst>
              <a:ext uri="{FF2B5EF4-FFF2-40B4-BE49-F238E27FC236}">
                <a16:creationId xmlns:a16="http://schemas.microsoft.com/office/drawing/2014/main" id="{DCAB6D28-A1AE-7746-9AFC-D6486225FE91}"/>
              </a:ext>
            </a:extLst>
          </p:cNvPr>
          <p:cNvSpPr txBox="1"/>
          <p:nvPr/>
        </p:nvSpPr>
        <p:spPr>
          <a:xfrm>
            <a:off x="1562100" y="1971675"/>
            <a:ext cx="8791575" cy="1754326"/>
          </a:xfrm>
          <a:prstGeom prst="rect">
            <a:avLst/>
          </a:prstGeom>
          <a:noFill/>
        </p:spPr>
        <p:txBody>
          <a:bodyPr wrap="square" rtlCol="0">
            <a:spAutoFit/>
          </a:bodyPr>
          <a:lstStyle/>
          <a:p>
            <a:r>
              <a:rPr lang="en-US" dirty="0"/>
              <a:t>Inevitably, different stakeholders have </a:t>
            </a:r>
            <a:r>
              <a:rPr lang="en-US" b="1" dirty="0"/>
              <a:t>different</a:t>
            </a:r>
            <a:r>
              <a:rPr lang="en-US" dirty="0"/>
              <a:t> views on the importance and priority of requirements and, sometimes, these views are </a:t>
            </a:r>
            <a:r>
              <a:rPr lang="en-US" b="1" dirty="0"/>
              <a:t>conflicting</a:t>
            </a:r>
            <a:r>
              <a:rPr lang="en-US" dirty="0"/>
              <a:t>. During the process, you should organize regular stakeholder negotiations so that </a:t>
            </a:r>
            <a:r>
              <a:rPr lang="en-US" b="1" dirty="0"/>
              <a:t>compromises</a:t>
            </a:r>
            <a:r>
              <a:rPr lang="en-US" dirty="0"/>
              <a:t> can be reached. It is impossible to completely satisfy every stakeholder but if some stakeholders feel that their views have not been properly considered then they may deliberately attempt to undermine the RE process.</a:t>
            </a:r>
          </a:p>
        </p:txBody>
      </p:sp>
    </p:spTree>
    <p:extLst>
      <p:ext uri="{BB962C8B-B14F-4D97-AF65-F5344CB8AC3E}">
        <p14:creationId xmlns:p14="http://schemas.microsoft.com/office/powerpoint/2010/main" val="136683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4</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Outline</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sz="2800" b="1" dirty="0"/>
              <a:t>What is requirements engineering (RE)?</a:t>
            </a:r>
          </a:p>
          <a:p>
            <a:pPr lvl="1"/>
            <a:r>
              <a:rPr lang="en-US" sz="2600" dirty="0"/>
              <a:t>System-as-is, system-to-be, system requirements, software requirements, assumptions, domain properties, etc. </a:t>
            </a:r>
          </a:p>
          <a:p>
            <a:r>
              <a:rPr lang="en-US" sz="2800" dirty="0"/>
              <a:t>Requirements engineering process</a:t>
            </a:r>
          </a:p>
          <a:p>
            <a:pPr lvl="1"/>
            <a:r>
              <a:rPr lang="en-US" sz="2600" dirty="0"/>
              <a:t>Requirements elicitation</a:t>
            </a:r>
          </a:p>
          <a:p>
            <a:pPr lvl="1"/>
            <a:r>
              <a:rPr lang="en-US" sz="2600" b="1" dirty="0"/>
              <a:t>Requirements specification</a:t>
            </a:r>
          </a:p>
          <a:p>
            <a:pPr lvl="2"/>
            <a:r>
              <a:rPr lang="en-US" sz="2400" dirty="0"/>
              <a:t>Structured documentation</a:t>
            </a:r>
          </a:p>
          <a:p>
            <a:pPr lvl="2"/>
            <a:r>
              <a:rPr lang="en-US" sz="2400" dirty="0"/>
              <a:t>UML Use Case Diagrams</a:t>
            </a:r>
          </a:p>
        </p:txBody>
      </p:sp>
    </p:spTree>
    <p:extLst>
      <p:ext uri="{BB962C8B-B14F-4D97-AF65-F5344CB8AC3E}">
        <p14:creationId xmlns:p14="http://schemas.microsoft.com/office/powerpoint/2010/main" val="110614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5</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Existing Problems and Challenges with RE</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b="1" dirty="0"/>
              <a:t>The most common reasons for project failures are not technical.</a:t>
            </a:r>
            <a:endParaRPr lang="en-US" dirty="0"/>
          </a:p>
          <a:p>
            <a:r>
              <a:rPr lang="en-US" dirty="0"/>
              <a:t>The requirements for a system </a:t>
            </a:r>
            <a:r>
              <a:rPr lang="en-US" b="1" dirty="0"/>
              <a:t>do not arise naturally</a:t>
            </a:r>
            <a:r>
              <a:rPr lang="en-US" dirty="0"/>
              <a:t>; instead, they need to be </a:t>
            </a:r>
            <a:r>
              <a:rPr lang="en-US" b="1" dirty="0"/>
              <a:t>engineered</a:t>
            </a:r>
            <a:r>
              <a:rPr lang="en-US" dirty="0"/>
              <a:t> and have </a:t>
            </a:r>
            <a:r>
              <a:rPr lang="en-US" b="1" dirty="0"/>
              <a:t>continuing review </a:t>
            </a:r>
            <a:r>
              <a:rPr lang="en-US" dirty="0"/>
              <a:t>and </a:t>
            </a:r>
            <a:r>
              <a:rPr lang="en-US" b="1" dirty="0"/>
              <a:t>revision</a:t>
            </a:r>
            <a:r>
              <a:rPr lang="en-US" dirty="0"/>
              <a:t>.</a:t>
            </a:r>
          </a:p>
          <a:p>
            <a:r>
              <a:rPr lang="en-US" dirty="0"/>
              <a:t>The current state of RE practice is still fairly limited in terms of</a:t>
            </a:r>
          </a:p>
          <a:p>
            <a:pPr lvl="1"/>
            <a:r>
              <a:rPr lang="en-US" dirty="0"/>
              <a:t>Effort spent on this activity</a:t>
            </a:r>
          </a:p>
          <a:p>
            <a:pPr lvl="1"/>
            <a:r>
              <a:rPr lang="en-US" dirty="0"/>
              <a:t>Technology used to support it</a:t>
            </a:r>
          </a:p>
          <a:p>
            <a:r>
              <a:rPr lang="en-US" dirty="0"/>
              <a:t>Stakeholders may be </a:t>
            </a:r>
            <a:r>
              <a:rPr lang="en-US" b="1" dirty="0"/>
              <a:t>numerous</a:t>
            </a:r>
            <a:r>
              <a:rPr lang="en-US" dirty="0"/>
              <a:t> and </a:t>
            </a:r>
            <a:r>
              <a:rPr lang="en-US" b="1" dirty="0"/>
              <a:t>distributed</a:t>
            </a:r>
            <a:r>
              <a:rPr lang="en-US" dirty="0"/>
              <a:t>; their goals may </a:t>
            </a:r>
            <a:r>
              <a:rPr lang="en-US" b="1" dirty="0"/>
              <a:t>vary</a:t>
            </a:r>
            <a:r>
              <a:rPr lang="en-US" dirty="0"/>
              <a:t> and </a:t>
            </a:r>
            <a:r>
              <a:rPr lang="en-US" b="1" dirty="0"/>
              <a:t>conflict</a:t>
            </a:r>
            <a:r>
              <a:rPr lang="en-US" dirty="0"/>
              <a:t>; their goals may not be explicit or may be difficult to articulate.</a:t>
            </a:r>
          </a:p>
          <a:p>
            <a:r>
              <a:rPr lang="en-US" dirty="0"/>
              <a:t>A common </a:t>
            </a:r>
            <a:r>
              <a:rPr lang="en-US" b="1" dirty="0"/>
              <a:t>misunderstanding</a:t>
            </a:r>
            <a:r>
              <a:rPr lang="en-US" dirty="0"/>
              <a:t>: the requirement document may be felt to be too far away from the executable product for which the customer is paying. In fact, the quality of requirements does not indicate much about the quality of the executable product.</a:t>
            </a:r>
          </a:p>
        </p:txBody>
      </p:sp>
    </p:spTree>
    <p:extLst>
      <p:ext uri="{BB962C8B-B14F-4D97-AF65-F5344CB8AC3E}">
        <p14:creationId xmlns:p14="http://schemas.microsoft.com/office/powerpoint/2010/main" val="402133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07C94391-F9D9-A14E-9B2B-9B3F620A39BD}"/>
              </a:ext>
            </a:extLst>
          </p:cNvPr>
          <p:cNvSpPr>
            <a:spLocks noGrp="1" noChangeArrowheads="1"/>
          </p:cNvSpPr>
          <p:nvPr>
            <p:ph type="title"/>
          </p:nvPr>
        </p:nvSpPr>
        <p:spPr>
          <a:xfrm>
            <a:off x="1828801" y="304800"/>
            <a:ext cx="8653463" cy="762000"/>
          </a:xfrm>
        </p:spPr>
        <p:txBody>
          <a:bodyPr/>
          <a:lstStyle/>
          <a:p>
            <a:r>
              <a:rPr lang="fr-BE" altLang="en-US" sz="2400" dirty="0"/>
              <a:t>The </a:t>
            </a:r>
            <a:r>
              <a:rPr lang="fr-BE" altLang="en-US" sz="2400" dirty="0" err="1"/>
              <a:t>Problem</a:t>
            </a:r>
            <a:r>
              <a:rPr lang="fr-BE" altLang="en-US" sz="2400" dirty="0"/>
              <a:t> World  </a:t>
            </a:r>
            <a:r>
              <a:rPr lang="fr-BE" altLang="en-US" sz="2000" dirty="0"/>
              <a:t>and </a:t>
            </a:r>
            <a:r>
              <a:rPr lang="fr-BE" altLang="en-US" sz="2400" dirty="0"/>
              <a:t>The Machine Solution</a:t>
            </a:r>
            <a:endParaRPr lang="en-US" altLang="en-US" sz="2400" dirty="0"/>
          </a:p>
        </p:txBody>
      </p:sp>
      <p:sp>
        <p:nvSpPr>
          <p:cNvPr id="1381379" name="Rectangle 3">
            <a:extLst>
              <a:ext uri="{FF2B5EF4-FFF2-40B4-BE49-F238E27FC236}">
                <a16:creationId xmlns:a16="http://schemas.microsoft.com/office/drawing/2014/main" id="{8D07399B-42F5-C340-ACA4-6492E91880B3}"/>
              </a:ext>
            </a:extLst>
          </p:cNvPr>
          <p:cNvSpPr>
            <a:spLocks noGrp="1" noChangeArrowheads="1"/>
          </p:cNvSpPr>
          <p:nvPr>
            <p:ph type="body" idx="1"/>
          </p:nvPr>
        </p:nvSpPr>
        <p:spPr>
          <a:xfrm>
            <a:off x="1643064" y="1417638"/>
            <a:ext cx="8839200" cy="2514600"/>
          </a:xfrm>
        </p:spPr>
        <p:txBody>
          <a:bodyPr/>
          <a:lstStyle/>
          <a:p>
            <a:pPr>
              <a:defRPr/>
            </a:pPr>
            <a:r>
              <a:rPr lang="fr-BE" altLang="en-US" dirty="0"/>
              <a:t>The world and the machine have </a:t>
            </a:r>
            <a:r>
              <a:rPr lang="fr-BE" altLang="en-US" dirty="0" err="1"/>
              <a:t>their</a:t>
            </a:r>
            <a:r>
              <a:rPr lang="fr-BE" altLang="en-US" dirty="0"/>
              <a:t> </a:t>
            </a:r>
            <a:r>
              <a:rPr lang="fr-BE" altLang="en-US" dirty="0" err="1"/>
              <a:t>own</a:t>
            </a:r>
            <a:r>
              <a:rPr lang="fr-BE" altLang="en-US" dirty="0"/>
              <a:t> </a:t>
            </a:r>
            <a:r>
              <a:rPr lang="fr-BE" altLang="en-US" dirty="0" err="1"/>
              <a:t>phenomena</a:t>
            </a:r>
            <a:r>
              <a:rPr lang="fr-BE" altLang="en-US" dirty="0"/>
              <a:t> </a:t>
            </a:r>
            <a:r>
              <a:rPr lang="fr-BE" altLang="en-US" dirty="0" err="1"/>
              <a:t>while</a:t>
            </a:r>
            <a:r>
              <a:rPr lang="fr-BE" altLang="en-US" dirty="0"/>
              <a:t> sharing </a:t>
            </a:r>
            <a:r>
              <a:rPr lang="fr-BE" altLang="en-US" dirty="0" err="1"/>
              <a:t>others</a:t>
            </a:r>
            <a:endParaRPr lang="fr-BE" altLang="en-US" dirty="0">
              <a:effectLst>
                <a:outerShdw blurRad="38100" dist="38100" dir="2700000" algn="tl">
                  <a:srgbClr val="C0C0C0"/>
                </a:outerShdw>
              </a:effectLst>
            </a:endParaRPr>
          </a:p>
          <a:p>
            <a:pPr>
              <a:defRPr/>
            </a:pPr>
            <a:r>
              <a:rPr lang="fr-BE" altLang="en-US" dirty="0"/>
              <a:t>RE </a:t>
            </a:r>
            <a:r>
              <a:rPr lang="fr-BE" altLang="en-US" dirty="0" err="1"/>
              <a:t>is</a:t>
            </a:r>
            <a:r>
              <a:rPr lang="fr-BE" altLang="en-US" dirty="0"/>
              <a:t> </a:t>
            </a:r>
            <a:r>
              <a:rPr lang="fr-BE" altLang="en-US" dirty="0" err="1"/>
              <a:t>solely</a:t>
            </a:r>
            <a:r>
              <a:rPr lang="fr-BE" altLang="en-US" dirty="0"/>
              <a:t> </a:t>
            </a:r>
            <a:r>
              <a:rPr lang="fr-BE" altLang="en-US" dirty="0" err="1"/>
              <a:t>concerned</a:t>
            </a:r>
            <a:r>
              <a:rPr lang="fr-BE" altLang="en-US" dirty="0"/>
              <a:t> </a:t>
            </a:r>
            <a:r>
              <a:rPr lang="fr-BE" altLang="en-US" dirty="0" err="1"/>
              <a:t>with</a:t>
            </a:r>
            <a:r>
              <a:rPr lang="fr-BE" altLang="en-US" dirty="0"/>
              <a:t> </a:t>
            </a:r>
            <a:r>
              <a:rPr lang="fr-BE" altLang="en-US" dirty="0">
                <a:effectLst>
                  <a:outerShdw blurRad="38100" dist="38100" dir="2700000" algn="tl">
                    <a:srgbClr val="C0C0C0"/>
                  </a:outerShdw>
                </a:effectLst>
              </a:rPr>
              <a:t>world</a:t>
            </a:r>
            <a:r>
              <a:rPr lang="fr-BE" altLang="en-US" dirty="0"/>
              <a:t> </a:t>
            </a:r>
            <a:r>
              <a:rPr lang="fr-BE" altLang="en-US" dirty="0" err="1"/>
              <a:t>phenomena</a:t>
            </a:r>
            <a:r>
              <a:rPr lang="fr-BE" altLang="en-US" dirty="0"/>
              <a:t>, </a:t>
            </a:r>
            <a:r>
              <a:rPr lang="fr-BE" altLang="en-US" dirty="0" err="1"/>
              <a:t>including</a:t>
            </a:r>
            <a:r>
              <a:rPr lang="fr-BE" altLang="en-US" dirty="0"/>
              <a:t> </a:t>
            </a:r>
            <a:r>
              <a:rPr lang="fr-BE" altLang="en-US" dirty="0" err="1"/>
              <a:t>shared</a:t>
            </a:r>
            <a:r>
              <a:rPr lang="fr-BE" altLang="en-US" dirty="0"/>
              <a:t> </a:t>
            </a:r>
            <a:r>
              <a:rPr lang="fr-BE" altLang="en-US" dirty="0" err="1"/>
              <a:t>ones</a:t>
            </a:r>
            <a:r>
              <a:rPr lang="fr-BE" altLang="en-US" dirty="0"/>
              <a:t>  </a:t>
            </a:r>
            <a:r>
              <a:rPr lang="fr-BE" altLang="en-US" sz="1800" dirty="0"/>
              <a:t>[Jackson95]</a:t>
            </a:r>
            <a:endParaRPr lang="fr-BE" altLang="en-US" dirty="0"/>
          </a:p>
          <a:p>
            <a:pPr lvl="1">
              <a:lnSpc>
                <a:spcPct val="100000"/>
              </a:lnSpc>
              <a:defRPr/>
            </a:pPr>
            <a:r>
              <a:rPr lang="fr-BE" altLang="en-US" dirty="0" err="1"/>
              <a:t>unlike</a:t>
            </a:r>
            <a:r>
              <a:rPr lang="fr-BE" altLang="en-US" dirty="0"/>
              <a:t> software design, </a:t>
            </a:r>
            <a:r>
              <a:rPr lang="fr-BE" altLang="en-US" dirty="0" err="1"/>
              <a:t>concerned</a:t>
            </a:r>
            <a:r>
              <a:rPr lang="fr-BE" altLang="en-US" dirty="0"/>
              <a:t> </a:t>
            </a:r>
            <a:r>
              <a:rPr lang="fr-BE" altLang="en-US" dirty="0" err="1"/>
              <a:t>with</a:t>
            </a:r>
            <a:r>
              <a:rPr lang="fr-BE" altLang="en-US" dirty="0"/>
              <a:t> machine </a:t>
            </a:r>
            <a:r>
              <a:rPr lang="fr-BE" altLang="en-US" dirty="0" err="1"/>
              <a:t>phenomena</a:t>
            </a:r>
            <a:endParaRPr lang="en-US" altLang="en-US" dirty="0"/>
          </a:p>
        </p:txBody>
      </p:sp>
      <p:sp>
        <p:nvSpPr>
          <p:cNvPr id="1381380" name="Oval 4">
            <a:extLst>
              <a:ext uri="{FF2B5EF4-FFF2-40B4-BE49-F238E27FC236}">
                <a16:creationId xmlns:a16="http://schemas.microsoft.com/office/drawing/2014/main" id="{22ADF519-E346-B54E-8A85-6B5C61E527C8}"/>
              </a:ext>
            </a:extLst>
          </p:cNvPr>
          <p:cNvSpPr>
            <a:spLocks noChangeArrowheads="1"/>
          </p:cNvSpPr>
          <p:nvPr/>
        </p:nvSpPr>
        <p:spPr bwMode="auto">
          <a:xfrm>
            <a:off x="3827463" y="4503738"/>
            <a:ext cx="2817812" cy="1390650"/>
          </a:xfrm>
          <a:prstGeom prst="ellipse">
            <a:avLst/>
          </a:prstGeom>
          <a:solidFill>
            <a:srgbClr val="B8BFF2"/>
          </a:solidFill>
          <a:ln w="57150">
            <a:solidFill>
              <a:schemeClr val="tx1"/>
            </a:solid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381" name="Oval 5">
            <a:extLst>
              <a:ext uri="{FF2B5EF4-FFF2-40B4-BE49-F238E27FC236}">
                <a16:creationId xmlns:a16="http://schemas.microsoft.com/office/drawing/2014/main" id="{B9C77C29-BA87-B041-9464-C6554FD9A7D5}"/>
              </a:ext>
            </a:extLst>
          </p:cNvPr>
          <p:cNvSpPr>
            <a:spLocks noChangeArrowheads="1"/>
          </p:cNvSpPr>
          <p:nvPr/>
        </p:nvSpPr>
        <p:spPr bwMode="auto">
          <a:xfrm>
            <a:off x="5418138" y="4513263"/>
            <a:ext cx="2774950" cy="1390650"/>
          </a:xfrm>
          <a:prstGeom prst="ellipse">
            <a:avLst/>
          </a:prstGeom>
          <a:noFill/>
          <a:ln w="28575">
            <a:solidFill>
              <a:schemeClr val="tx1"/>
            </a:solid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317" name="Text Box 6">
            <a:extLst>
              <a:ext uri="{FF2B5EF4-FFF2-40B4-BE49-F238E27FC236}">
                <a16:creationId xmlns:a16="http://schemas.microsoft.com/office/drawing/2014/main" id="{A9BB6657-29CE-9549-A707-26C176DFF46E}"/>
              </a:ext>
            </a:extLst>
          </p:cNvPr>
          <p:cNvSpPr txBox="1">
            <a:spLocks noChangeArrowheads="1"/>
          </p:cNvSpPr>
          <p:nvPr/>
        </p:nvSpPr>
        <p:spPr bwMode="auto">
          <a:xfrm>
            <a:off x="4700588" y="5929314"/>
            <a:ext cx="10668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ct val="40000"/>
              </a:spcBef>
              <a:buClr>
                <a:schemeClr val="tx2"/>
              </a:buClr>
              <a:buSzPct val="70000"/>
              <a:buFont typeface="Wingdings" pitchFamily="2" charset="2"/>
              <a:buChar char="u"/>
              <a:defRPr kumimoji="1" sz="2200">
                <a:solidFill>
                  <a:schemeClr val="tx1"/>
                </a:solidFill>
                <a:latin typeface="Century" panose="02040604050505020304" pitchFamily="18" charset="0"/>
              </a:defRPr>
            </a:lvl1pPr>
            <a:lvl2pPr marL="742950" indent="-285750">
              <a:lnSpc>
                <a:spcPct val="110000"/>
              </a:lnSpc>
              <a:spcBef>
                <a:spcPct val="25000"/>
              </a:spcBef>
              <a:buClr>
                <a:schemeClr val="tx2"/>
              </a:buClr>
              <a:buChar char="–"/>
              <a:defRPr kumimoji="1" sz="2200">
                <a:solidFill>
                  <a:srgbClr val="333399"/>
                </a:solidFill>
                <a:latin typeface="Century" panose="02040604050505020304" pitchFamily="18" charset="0"/>
              </a:defRPr>
            </a:lvl2pPr>
            <a:lvl3pPr marL="1143000" indent="-228600">
              <a:lnSpc>
                <a:spcPct val="110000"/>
              </a:lnSpc>
              <a:spcBef>
                <a:spcPct val="25000"/>
              </a:spcBef>
              <a:defRPr kumimoji="1" sz="2000">
                <a:solidFill>
                  <a:srgbClr val="333399"/>
                </a:solidFill>
                <a:latin typeface="Century" panose="02040604050505020304" pitchFamily="18" charset="0"/>
              </a:defRPr>
            </a:lvl3pPr>
            <a:lvl4pPr marL="1600200" indent="-228600">
              <a:spcBef>
                <a:spcPct val="20000"/>
              </a:spcBef>
              <a:defRPr kumimoji="1" sz="2400">
                <a:solidFill>
                  <a:srgbClr val="FBD9DC"/>
                </a:solidFill>
                <a:latin typeface="Arial Black" panose="020B0604020202020204" pitchFamily="34" charset="0"/>
              </a:defRPr>
            </a:lvl4pPr>
            <a:lvl5pPr marL="2057400" indent="-228600">
              <a:spcBef>
                <a:spcPct val="20000"/>
              </a:spcBef>
              <a:defRPr kumimoji="1" sz="2000">
                <a:solidFill>
                  <a:srgbClr val="009999"/>
                </a:solidFill>
                <a:latin typeface="Comic Sans MS" panose="030F0902030302020204" pitchFamily="66" charset="0"/>
              </a:defRPr>
            </a:lvl5pPr>
            <a:lvl6pPr marL="2514600" indent="-228600" eaLnBrk="0" fontAlgn="base" hangingPunct="0">
              <a:spcBef>
                <a:spcPct val="20000"/>
              </a:spcBef>
              <a:spcAft>
                <a:spcPct val="0"/>
              </a:spcAft>
              <a:defRPr kumimoji="1" sz="2000">
                <a:solidFill>
                  <a:srgbClr val="009999"/>
                </a:solidFill>
                <a:latin typeface="Comic Sans MS" panose="030F0902030302020204" pitchFamily="66" charset="0"/>
              </a:defRPr>
            </a:lvl6pPr>
            <a:lvl7pPr marL="2971800" indent="-228600" eaLnBrk="0" fontAlgn="base" hangingPunct="0">
              <a:spcBef>
                <a:spcPct val="20000"/>
              </a:spcBef>
              <a:spcAft>
                <a:spcPct val="0"/>
              </a:spcAft>
              <a:defRPr kumimoji="1" sz="2000">
                <a:solidFill>
                  <a:srgbClr val="009999"/>
                </a:solidFill>
                <a:latin typeface="Comic Sans MS" panose="030F0902030302020204" pitchFamily="66" charset="0"/>
              </a:defRPr>
            </a:lvl7pPr>
            <a:lvl8pPr marL="3429000" indent="-228600" eaLnBrk="0" fontAlgn="base" hangingPunct="0">
              <a:spcBef>
                <a:spcPct val="20000"/>
              </a:spcBef>
              <a:spcAft>
                <a:spcPct val="0"/>
              </a:spcAft>
              <a:defRPr kumimoji="1" sz="2000">
                <a:solidFill>
                  <a:srgbClr val="009999"/>
                </a:solidFill>
                <a:latin typeface="Comic Sans MS" panose="030F0902030302020204" pitchFamily="66" charset="0"/>
              </a:defRPr>
            </a:lvl8pPr>
            <a:lvl9pPr marL="3886200" indent="-228600" eaLnBrk="0" fontAlgn="base" hangingPunct="0">
              <a:spcBef>
                <a:spcPct val="20000"/>
              </a:spcBef>
              <a:spcAft>
                <a:spcPct val="0"/>
              </a:spcAft>
              <a:defRPr kumimoji="1" sz="2000">
                <a:solidFill>
                  <a:srgbClr val="009999"/>
                </a:solidFill>
                <a:latin typeface="Comic Sans MS" panose="030F0902030302020204" pitchFamily="66" charset="0"/>
              </a:defRPr>
            </a:lvl9pPr>
          </a:lstStyle>
          <a:p>
            <a:pPr>
              <a:lnSpc>
                <a:spcPct val="100000"/>
              </a:lnSpc>
              <a:spcBef>
                <a:spcPct val="0"/>
              </a:spcBef>
              <a:buClrTx/>
              <a:buSzTx/>
              <a:buFontTx/>
              <a:buNone/>
            </a:pPr>
            <a:r>
              <a:rPr lang="fr-BE" altLang="en-US" sz="2400">
                <a:solidFill>
                  <a:schemeClr val="bg2"/>
                </a:solidFill>
                <a:latin typeface="Arial" panose="020B0604020202020204" pitchFamily="34" charset="0"/>
              </a:rPr>
              <a:t>World</a:t>
            </a:r>
            <a:endParaRPr lang="fr-BE" altLang="en-US" sz="1600">
              <a:solidFill>
                <a:schemeClr val="bg2"/>
              </a:solidFill>
              <a:latin typeface="Arial" panose="020B0604020202020204" pitchFamily="34" charset="0"/>
            </a:endParaRPr>
          </a:p>
        </p:txBody>
      </p:sp>
      <p:sp>
        <p:nvSpPr>
          <p:cNvPr id="13318" name="Text Box 7">
            <a:extLst>
              <a:ext uri="{FF2B5EF4-FFF2-40B4-BE49-F238E27FC236}">
                <a16:creationId xmlns:a16="http://schemas.microsoft.com/office/drawing/2014/main" id="{7302CFEC-4CE6-BB4C-8B8C-6A7F41E9BCCE}"/>
              </a:ext>
            </a:extLst>
          </p:cNvPr>
          <p:cNvSpPr txBox="1">
            <a:spLocks noChangeArrowheads="1"/>
          </p:cNvSpPr>
          <p:nvPr/>
        </p:nvSpPr>
        <p:spPr bwMode="auto">
          <a:xfrm>
            <a:off x="6300788" y="5953126"/>
            <a:ext cx="145891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ct val="40000"/>
              </a:spcBef>
              <a:buClr>
                <a:schemeClr val="tx2"/>
              </a:buClr>
              <a:buSzPct val="70000"/>
              <a:buFont typeface="Wingdings" pitchFamily="2" charset="2"/>
              <a:buChar char="u"/>
              <a:defRPr kumimoji="1" sz="2200">
                <a:solidFill>
                  <a:schemeClr val="tx1"/>
                </a:solidFill>
                <a:latin typeface="Century" panose="02040604050505020304" pitchFamily="18" charset="0"/>
              </a:defRPr>
            </a:lvl1pPr>
            <a:lvl2pPr marL="742950" indent="-285750">
              <a:lnSpc>
                <a:spcPct val="110000"/>
              </a:lnSpc>
              <a:spcBef>
                <a:spcPct val="25000"/>
              </a:spcBef>
              <a:buClr>
                <a:schemeClr val="tx2"/>
              </a:buClr>
              <a:buChar char="–"/>
              <a:defRPr kumimoji="1" sz="2200">
                <a:solidFill>
                  <a:srgbClr val="333399"/>
                </a:solidFill>
                <a:latin typeface="Century" panose="02040604050505020304" pitchFamily="18" charset="0"/>
              </a:defRPr>
            </a:lvl2pPr>
            <a:lvl3pPr marL="1143000" indent="-228600">
              <a:lnSpc>
                <a:spcPct val="110000"/>
              </a:lnSpc>
              <a:spcBef>
                <a:spcPct val="25000"/>
              </a:spcBef>
              <a:defRPr kumimoji="1" sz="2000">
                <a:solidFill>
                  <a:srgbClr val="333399"/>
                </a:solidFill>
                <a:latin typeface="Century" panose="02040604050505020304" pitchFamily="18" charset="0"/>
              </a:defRPr>
            </a:lvl3pPr>
            <a:lvl4pPr marL="1600200" indent="-228600">
              <a:spcBef>
                <a:spcPct val="20000"/>
              </a:spcBef>
              <a:defRPr kumimoji="1" sz="2400">
                <a:solidFill>
                  <a:srgbClr val="FBD9DC"/>
                </a:solidFill>
                <a:latin typeface="Arial Black" panose="020B0604020202020204" pitchFamily="34" charset="0"/>
              </a:defRPr>
            </a:lvl4pPr>
            <a:lvl5pPr marL="2057400" indent="-228600">
              <a:spcBef>
                <a:spcPct val="20000"/>
              </a:spcBef>
              <a:defRPr kumimoji="1" sz="2000">
                <a:solidFill>
                  <a:srgbClr val="009999"/>
                </a:solidFill>
                <a:latin typeface="Comic Sans MS" panose="030F0902030302020204" pitchFamily="66" charset="0"/>
              </a:defRPr>
            </a:lvl5pPr>
            <a:lvl6pPr marL="2514600" indent="-228600" eaLnBrk="0" fontAlgn="base" hangingPunct="0">
              <a:spcBef>
                <a:spcPct val="20000"/>
              </a:spcBef>
              <a:spcAft>
                <a:spcPct val="0"/>
              </a:spcAft>
              <a:defRPr kumimoji="1" sz="2000">
                <a:solidFill>
                  <a:srgbClr val="009999"/>
                </a:solidFill>
                <a:latin typeface="Comic Sans MS" panose="030F0902030302020204" pitchFamily="66" charset="0"/>
              </a:defRPr>
            </a:lvl6pPr>
            <a:lvl7pPr marL="2971800" indent="-228600" eaLnBrk="0" fontAlgn="base" hangingPunct="0">
              <a:spcBef>
                <a:spcPct val="20000"/>
              </a:spcBef>
              <a:spcAft>
                <a:spcPct val="0"/>
              </a:spcAft>
              <a:defRPr kumimoji="1" sz="2000">
                <a:solidFill>
                  <a:srgbClr val="009999"/>
                </a:solidFill>
                <a:latin typeface="Comic Sans MS" panose="030F0902030302020204" pitchFamily="66" charset="0"/>
              </a:defRPr>
            </a:lvl7pPr>
            <a:lvl8pPr marL="3429000" indent="-228600" eaLnBrk="0" fontAlgn="base" hangingPunct="0">
              <a:spcBef>
                <a:spcPct val="20000"/>
              </a:spcBef>
              <a:spcAft>
                <a:spcPct val="0"/>
              </a:spcAft>
              <a:defRPr kumimoji="1" sz="2000">
                <a:solidFill>
                  <a:srgbClr val="009999"/>
                </a:solidFill>
                <a:latin typeface="Comic Sans MS" panose="030F0902030302020204" pitchFamily="66" charset="0"/>
              </a:defRPr>
            </a:lvl8pPr>
            <a:lvl9pPr marL="3886200" indent="-228600" eaLnBrk="0" fontAlgn="base" hangingPunct="0">
              <a:spcBef>
                <a:spcPct val="20000"/>
              </a:spcBef>
              <a:spcAft>
                <a:spcPct val="0"/>
              </a:spcAft>
              <a:defRPr kumimoji="1" sz="2000">
                <a:solidFill>
                  <a:srgbClr val="009999"/>
                </a:solidFill>
                <a:latin typeface="Comic Sans MS" panose="030F0902030302020204" pitchFamily="66" charset="0"/>
              </a:defRPr>
            </a:lvl9pPr>
          </a:lstStyle>
          <a:p>
            <a:pPr>
              <a:lnSpc>
                <a:spcPct val="100000"/>
              </a:lnSpc>
              <a:spcBef>
                <a:spcPct val="0"/>
              </a:spcBef>
              <a:buClrTx/>
              <a:buSzTx/>
              <a:buFontTx/>
              <a:buNone/>
            </a:pPr>
            <a:r>
              <a:rPr lang="fr-BE" altLang="en-US" sz="2400">
                <a:solidFill>
                  <a:schemeClr val="bg2"/>
                </a:solidFill>
                <a:latin typeface="Arial" panose="020B0604020202020204" pitchFamily="34" charset="0"/>
              </a:rPr>
              <a:t>Machine</a:t>
            </a:r>
            <a:endParaRPr lang="fr-BE" altLang="en-US" sz="2000">
              <a:solidFill>
                <a:schemeClr val="bg2"/>
              </a:solidFill>
              <a:latin typeface="Arial" panose="020B0604020202020204" pitchFamily="34" charset="0"/>
            </a:endParaRPr>
          </a:p>
        </p:txBody>
      </p:sp>
      <p:sp>
        <p:nvSpPr>
          <p:cNvPr id="13319" name="Text Box 8">
            <a:extLst>
              <a:ext uri="{FF2B5EF4-FFF2-40B4-BE49-F238E27FC236}">
                <a16:creationId xmlns:a16="http://schemas.microsoft.com/office/drawing/2014/main" id="{293CFB7A-D128-FA42-A219-F5BC643D6FF6}"/>
              </a:ext>
            </a:extLst>
          </p:cNvPr>
          <p:cNvSpPr txBox="1">
            <a:spLocks noChangeArrowheads="1"/>
          </p:cNvSpPr>
          <p:nvPr/>
        </p:nvSpPr>
        <p:spPr bwMode="auto">
          <a:xfrm>
            <a:off x="2484439" y="3946526"/>
            <a:ext cx="17684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ct val="40000"/>
              </a:spcBef>
              <a:buClr>
                <a:schemeClr val="tx2"/>
              </a:buClr>
              <a:buSzPct val="70000"/>
              <a:buFont typeface="Wingdings" pitchFamily="2" charset="2"/>
              <a:buChar char="u"/>
              <a:defRPr kumimoji="1" sz="2200">
                <a:solidFill>
                  <a:schemeClr val="tx1"/>
                </a:solidFill>
                <a:latin typeface="Century" panose="02040604050505020304" pitchFamily="18" charset="0"/>
              </a:defRPr>
            </a:lvl1pPr>
            <a:lvl2pPr marL="742950" indent="-285750">
              <a:lnSpc>
                <a:spcPct val="110000"/>
              </a:lnSpc>
              <a:spcBef>
                <a:spcPct val="25000"/>
              </a:spcBef>
              <a:buClr>
                <a:schemeClr val="tx2"/>
              </a:buClr>
              <a:buChar char="–"/>
              <a:defRPr kumimoji="1" sz="2200">
                <a:solidFill>
                  <a:srgbClr val="333399"/>
                </a:solidFill>
                <a:latin typeface="Century" panose="02040604050505020304" pitchFamily="18" charset="0"/>
              </a:defRPr>
            </a:lvl2pPr>
            <a:lvl3pPr marL="1143000" indent="-228600">
              <a:lnSpc>
                <a:spcPct val="110000"/>
              </a:lnSpc>
              <a:spcBef>
                <a:spcPct val="25000"/>
              </a:spcBef>
              <a:defRPr kumimoji="1" sz="2000">
                <a:solidFill>
                  <a:srgbClr val="333399"/>
                </a:solidFill>
                <a:latin typeface="Century" panose="02040604050505020304" pitchFamily="18" charset="0"/>
              </a:defRPr>
            </a:lvl3pPr>
            <a:lvl4pPr marL="1600200" indent="-228600">
              <a:spcBef>
                <a:spcPct val="20000"/>
              </a:spcBef>
              <a:defRPr kumimoji="1" sz="2400">
                <a:solidFill>
                  <a:srgbClr val="FBD9DC"/>
                </a:solidFill>
                <a:latin typeface="Arial Black" panose="020B0604020202020204" pitchFamily="34" charset="0"/>
              </a:defRPr>
            </a:lvl4pPr>
            <a:lvl5pPr marL="2057400" indent="-228600">
              <a:spcBef>
                <a:spcPct val="20000"/>
              </a:spcBef>
              <a:defRPr kumimoji="1" sz="2000">
                <a:solidFill>
                  <a:srgbClr val="009999"/>
                </a:solidFill>
                <a:latin typeface="Comic Sans MS" panose="030F0902030302020204" pitchFamily="66" charset="0"/>
              </a:defRPr>
            </a:lvl5pPr>
            <a:lvl6pPr marL="2514600" indent="-228600" eaLnBrk="0" fontAlgn="base" hangingPunct="0">
              <a:spcBef>
                <a:spcPct val="20000"/>
              </a:spcBef>
              <a:spcAft>
                <a:spcPct val="0"/>
              </a:spcAft>
              <a:defRPr kumimoji="1" sz="2000">
                <a:solidFill>
                  <a:srgbClr val="009999"/>
                </a:solidFill>
                <a:latin typeface="Comic Sans MS" panose="030F0902030302020204" pitchFamily="66" charset="0"/>
              </a:defRPr>
            </a:lvl6pPr>
            <a:lvl7pPr marL="2971800" indent="-228600" eaLnBrk="0" fontAlgn="base" hangingPunct="0">
              <a:spcBef>
                <a:spcPct val="20000"/>
              </a:spcBef>
              <a:spcAft>
                <a:spcPct val="0"/>
              </a:spcAft>
              <a:defRPr kumimoji="1" sz="2000">
                <a:solidFill>
                  <a:srgbClr val="009999"/>
                </a:solidFill>
                <a:latin typeface="Comic Sans MS" panose="030F0902030302020204" pitchFamily="66" charset="0"/>
              </a:defRPr>
            </a:lvl7pPr>
            <a:lvl8pPr marL="3429000" indent="-228600" eaLnBrk="0" fontAlgn="base" hangingPunct="0">
              <a:spcBef>
                <a:spcPct val="20000"/>
              </a:spcBef>
              <a:spcAft>
                <a:spcPct val="0"/>
              </a:spcAft>
              <a:defRPr kumimoji="1" sz="2000">
                <a:solidFill>
                  <a:srgbClr val="009999"/>
                </a:solidFill>
                <a:latin typeface="Comic Sans MS" panose="030F0902030302020204" pitchFamily="66" charset="0"/>
              </a:defRPr>
            </a:lvl8pPr>
            <a:lvl9pPr marL="3886200" indent="-228600" eaLnBrk="0" fontAlgn="base" hangingPunct="0">
              <a:spcBef>
                <a:spcPct val="20000"/>
              </a:spcBef>
              <a:spcAft>
                <a:spcPct val="0"/>
              </a:spcAft>
              <a:defRPr kumimoji="1" sz="2000">
                <a:solidFill>
                  <a:srgbClr val="009999"/>
                </a:solidFill>
                <a:latin typeface="Comic Sans MS" panose="030F0902030302020204" pitchFamily="66" charset="0"/>
              </a:defRPr>
            </a:lvl9pPr>
          </a:lstStyle>
          <a:p>
            <a:pPr>
              <a:lnSpc>
                <a:spcPct val="100000"/>
              </a:lnSpc>
              <a:spcBef>
                <a:spcPct val="0"/>
              </a:spcBef>
              <a:buClrTx/>
              <a:buSzTx/>
              <a:buFontTx/>
              <a:buNone/>
            </a:pPr>
            <a:r>
              <a:rPr lang="fr-BE" altLang="en-US" sz="1800">
                <a:solidFill>
                  <a:schemeClr val="tx2"/>
                </a:solidFill>
                <a:latin typeface="Arial" panose="020B0604020202020204" pitchFamily="34" charset="0"/>
              </a:rPr>
              <a:t>MotorRaising</a:t>
            </a:r>
            <a:endParaRPr lang="fr-BE" altLang="en-US" sz="2000">
              <a:solidFill>
                <a:srgbClr val="969696"/>
              </a:solidFill>
              <a:latin typeface="Arial" panose="020B0604020202020204" pitchFamily="34" charset="0"/>
            </a:endParaRPr>
          </a:p>
        </p:txBody>
      </p:sp>
      <p:sp>
        <p:nvSpPr>
          <p:cNvPr id="13320" name="Text Box 9">
            <a:extLst>
              <a:ext uri="{FF2B5EF4-FFF2-40B4-BE49-F238E27FC236}">
                <a16:creationId xmlns:a16="http://schemas.microsoft.com/office/drawing/2014/main" id="{A779AAB0-0CEA-C744-B811-EC55C2969AC6}"/>
              </a:ext>
            </a:extLst>
          </p:cNvPr>
          <p:cNvSpPr txBox="1">
            <a:spLocks noChangeArrowheads="1"/>
          </p:cNvSpPr>
          <p:nvPr/>
        </p:nvSpPr>
        <p:spPr bwMode="auto">
          <a:xfrm>
            <a:off x="1731963" y="5618164"/>
            <a:ext cx="260826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ct val="40000"/>
              </a:spcBef>
              <a:buClr>
                <a:schemeClr val="tx2"/>
              </a:buClr>
              <a:buSzPct val="70000"/>
              <a:buFont typeface="Wingdings" pitchFamily="2" charset="2"/>
              <a:buChar char="u"/>
              <a:defRPr kumimoji="1" sz="2200">
                <a:solidFill>
                  <a:schemeClr val="tx1"/>
                </a:solidFill>
                <a:latin typeface="Century" panose="02040604050505020304" pitchFamily="18" charset="0"/>
              </a:defRPr>
            </a:lvl1pPr>
            <a:lvl2pPr marL="742950" indent="-285750">
              <a:lnSpc>
                <a:spcPct val="110000"/>
              </a:lnSpc>
              <a:spcBef>
                <a:spcPct val="25000"/>
              </a:spcBef>
              <a:buClr>
                <a:schemeClr val="tx2"/>
              </a:buClr>
              <a:buChar char="–"/>
              <a:defRPr kumimoji="1" sz="2200">
                <a:solidFill>
                  <a:srgbClr val="333399"/>
                </a:solidFill>
                <a:latin typeface="Century" panose="02040604050505020304" pitchFamily="18" charset="0"/>
              </a:defRPr>
            </a:lvl2pPr>
            <a:lvl3pPr marL="1143000" indent="-228600">
              <a:lnSpc>
                <a:spcPct val="110000"/>
              </a:lnSpc>
              <a:spcBef>
                <a:spcPct val="25000"/>
              </a:spcBef>
              <a:defRPr kumimoji="1" sz="2000">
                <a:solidFill>
                  <a:srgbClr val="333399"/>
                </a:solidFill>
                <a:latin typeface="Century" panose="02040604050505020304" pitchFamily="18" charset="0"/>
              </a:defRPr>
            </a:lvl3pPr>
            <a:lvl4pPr marL="1600200" indent="-228600">
              <a:spcBef>
                <a:spcPct val="20000"/>
              </a:spcBef>
              <a:defRPr kumimoji="1" sz="2400">
                <a:solidFill>
                  <a:srgbClr val="FBD9DC"/>
                </a:solidFill>
                <a:latin typeface="Arial Black" panose="020B0604020202020204" pitchFamily="34" charset="0"/>
              </a:defRPr>
            </a:lvl4pPr>
            <a:lvl5pPr marL="2057400" indent="-228600">
              <a:spcBef>
                <a:spcPct val="20000"/>
              </a:spcBef>
              <a:defRPr kumimoji="1" sz="2000">
                <a:solidFill>
                  <a:srgbClr val="009999"/>
                </a:solidFill>
                <a:latin typeface="Comic Sans MS" panose="030F0902030302020204" pitchFamily="66" charset="0"/>
              </a:defRPr>
            </a:lvl5pPr>
            <a:lvl6pPr marL="2514600" indent="-228600" eaLnBrk="0" fontAlgn="base" hangingPunct="0">
              <a:spcBef>
                <a:spcPct val="20000"/>
              </a:spcBef>
              <a:spcAft>
                <a:spcPct val="0"/>
              </a:spcAft>
              <a:defRPr kumimoji="1" sz="2000">
                <a:solidFill>
                  <a:srgbClr val="009999"/>
                </a:solidFill>
                <a:latin typeface="Comic Sans MS" panose="030F0902030302020204" pitchFamily="66" charset="0"/>
              </a:defRPr>
            </a:lvl6pPr>
            <a:lvl7pPr marL="2971800" indent="-228600" eaLnBrk="0" fontAlgn="base" hangingPunct="0">
              <a:spcBef>
                <a:spcPct val="20000"/>
              </a:spcBef>
              <a:spcAft>
                <a:spcPct val="0"/>
              </a:spcAft>
              <a:defRPr kumimoji="1" sz="2000">
                <a:solidFill>
                  <a:srgbClr val="009999"/>
                </a:solidFill>
                <a:latin typeface="Comic Sans MS" panose="030F0902030302020204" pitchFamily="66" charset="0"/>
              </a:defRPr>
            </a:lvl7pPr>
            <a:lvl8pPr marL="3429000" indent="-228600" eaLnBrk="0" fontAlgn="base" hangingPunct="0">
              <a:spcBef>
                <a:spcPct val="20000"/>
              </a:spcBef>
              <a:spcAft>
                <a:spcPct val="0"/>
              </a:spcAft>
              <a:defRPr kumimoji="1" sz="2000">
                <a:solidFill>
                  <a:srgbClr val="009999"/>
                </a:solidFill>
                <a:latin typeface="Comic Sans MS" panose="030F0902030302020204" pitchFamily="66" charset="0"/>
              </a:defRPr>
            </a:lvl8pPr>
            <a:lvl9pPr marL="3886200" indent="-228600" eaLnBrk="0" fontAlgn="base" hangingPunct="0">
              <a:spcBef>
                <a:spcPct val="20000"/>
              </a:spcBef>
              <a:spcAft>
                <a:spcPct val="0"/>
              </a:spcAft>
              <a:defRPr kumimoji="1" sz="2000">
                <a:solidFill>
                  <a:srgbClr val="009999"/>
                </a:solidFill>
                <a:latin typeface="Comic Sans MS" panose="030F0902030302020204" pitchFamily="66" charset="0"/>
              </a:defRPr>
            </a:lvl9pPr>
          </a:lstStyle>
          <a:p>
            <a:pPr>
              <a:lnSpc>
                <a:spcPct val="100000"/>
              </a:lnSpc>
              <a:spcBef>
                <a:spcPct val="0"/>
              </a:spcBef>
              <a:buClrTx/>
              <a:buSzTx/>
              <a:buFontTx/>
              <a:buNone/>
            </a:pPr>
            <a:r>
              <a:rPr lang="fr-BE" altLang="en-US" sz="1800">
                <a:solidFill>
                  <a:schemeClr val="tx2"/>
                </a:solidFill>
                <a:latin typeface="Arial" panose="020B0604020202020204" pitchFamily="34" charset="0"/>
              </a:rPr>
              <a:t>HandbrakeReleased</a:t>
            </a:r>
            <a:endParaRPr lang="fr-BE" altLang="en-US" sz="2000">
              <a:solidFill>
                <a:srgbClr val="969696"/>
              </a:solidFill>
              <a:latin typeface="Arial" panose="020B0604020202020204" pitchFamily="34" charset="0"/>
            </a:endParaRPr>
          </a:p>
        </p:txBody>
      </p:sp>
      <p:sp>
        <p:nvSpPr>
          <p:cNvPr id="1381386" name="Text Box 10">
            <a:extLst>
              <a:ext uri="{FF2B5EF4-FFF2-40B4-BE49-F238E27FC236}">
                <a16:creationId xmlns:a16="http://schemas.microsoft.com/office/drawing/2014/main" id="{CD4D7D1E-46F9-4942-B352-82538B22155E}"/>
              </a:ext>
            </a:extLst>
          </p:cNvPr>
          <p:cNvSpPr txBox="1">
            <a:spLocks noChangeArrowheads="1"/>
          </p:cNvSpPr>
          <p:nvPr/>
        </p:nvSpPr>
        <p:spPr bwMode="auto">
          <a:xfrm>
            <a:off x="1755775" y="4389439"/>
            <a:ext cx="2514600" cy="371475"/>
          </a:xfrm>
          <a:prstGeom prst="rect">
            <a:avLst/>
          </a:prstGeom>
          <a:noFill/>
          <a:ln w="9525">
            <a:noFill/>
            <a:miter lim="800000"/>
            <a:headEnd/>
            <a:tailEnd/>
          </a:ln>
        </p:spPr>
        <p:txBody>
          <a:bodyPr/>
          <a:lstStyle/>
          <a:p>
            <a:pPr>
              <a:defRPr/>
            </a:pPr>
            <a:r>
              <a:rPr lang="fr-BE">
                <a:solidFill>
                  <a:schemeClr val="tx2"/>
                </a:solidFill>
                <a:latin typeface="Arial" pitchFamily="34" charset="0"/>
              </a:rPr>
              <a:t>DriverWantsToStart</a:t>
            </a:r>
            <a:r>
              <a:rPr lang="en-US">
                <a:solidFill>
                  <a:schemeClr val="tx2"/>
                </a:solidFill>
                <a:effectLst>
                  <a:outerShdw blurRad="38100" dist="38100" dir="2700000" algn="tl">
                    <a:srgbClr val="000000"/>
                  </a:outerShdw>
                </a:effectLst>
                <a:latin typeface="Arial" pitchFamily="34" charset="0"/>
              </a:rPr>
              <a:t> </a:t>
            </a:r>
            <a:endParaRPr lang="fr-BE" sz="2000">
              <a:solidFill>
                <a:srgbClr val="969696"/>
              </a:solidFill>
              <a:effectLst>
                <a:outerShdw blurRad="38100" dist="38100" dir="2700000" algn="tl">
                  <a:srgbClr val="000000"/>
                </a:outerShdw>
              </a:effectLst>
              <a:latin typeface="Arial" pitchFamily="34" charset="0"/>
            </a:endParaRPr>
          </a:p>
        </p:txBody>
      </p:sp>
      <p:sp>
        <p:nvSpPr>
          <p:cNvPr id="1381387" name="Text Box 11">
            <a:extLst>
              <a:ext uri="{FF2B5EF4-FFF2-40B4-BE49-F238E27FC236}">
                <a16:creationId xmlns:a16="http://schemas.microsoft.com/office/drawing/2014/main" id="{EFC38C92-D013-C341-8A71-0B1ACB1AA4AD}"/>
              </a:ext>
            </a:extLst>
          </p:cNvPr>
          <p:cNvSpPr txBox="1">
            <a:spLocks noChangeArrowheads="1"/>
          </p:cNvSpPr>
          <p:nvPr/>
        </p:nvSpPr>
        <p:spPr bwMode="auto">
          <a:xfrm>
            <a:off x="8077201" y="4343401"/>
            <a:ext cx="2524125" cy="371475"/>
          </a:xfrm>
          <a:prstGeom prst="rect">
            <a:avLst/>
          </a:prstGeom>
          <a:noFill/>
          <a:ln w="9525">
            <a:noFill/>
            <a:miter lim="800000"/>
            <a:headEnd/>
            <a:tailEnd/>
          </a:ln>
        </p:spPr>
        <p:txBody>
          <a:bodyPr/>
          <a:lstStyle/>
          <a:p>
            <a:pPr>
              <a:defRPr/>
            </a:pPr>
            <a:r>
              <a:rPr lang="fr-BE">
                <a:latin typeface="Arial" pitchFamily="34" charset="0"/>
              </a:rPr>
              <a:t>motor.Regime</a:t>
            </a:r>
            <a:r>
              <a:rPr lang="en-AU">
                <a:latin typeface="Arial" pitchFamily="34" charset="0"/>
              </a:rPr>
              <a:t> </a:t>
            </a:r>
            <a:r>
              <a:rPr lang="fr-BE">
                <a:latin typeface="Arial" pitchFamily="34" charset="0"/>
              </a:rPr>
              <a:t>= ‘up’</a:t>
            </a:r>
            <a:endParaRPr lang="fr-BE">
              <a:solidFill>
                <a:srgbClr val="008080"/>
              </a:solidFill>
              <a:effectLst>
                <a:outerShdw blurRad="38100" dist="38100" dir="2700000" algn="tl">
                  <a:srgbClr val="000000"/>
                </a:outerShdw>
              </a:effectLst>
              <a:latin typeface="Arial" pitchFamily="34" charset="0"/>
            </a:endParaRPr>
          </a:p>
        </p:txBody>
      </p:sp>
      <p:sp>
        <p:nvSpPr>
          <p:cNvPr id="13323" name="Text Box 12">
            <a:extLst>
              <a:ext uri="{FF2B5EF4-FFF2-40B4-BE49-F238E27FC236}">
                <a16:creationId xmlns:a16="http://schemas.microsoft.com/office/drawing/2014/main" id="{F36238DE-7704-B541-9A22-ADBF7761C287}"/>
              </a:ext>
            </a:extLst>
          </p:cNvPr>
          <p:cNvSpPr txBox="1">
            <a:spLocks noChangeArrowheads="1"/>
          </p:cNvSpPr>
          <p:nvPr/>
        </p:nvSpPr>
        <p:spPr bwMode="auto">
          <a:xfrm>
            <a:off x="7848600" y="5876926"/>
            <a:ext cx="27051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ct val="40000"/>
              </a:spcBef>
              <a:buClr>
                <a:schemeClr val="tx2"/>
              </a:buClr>
              <a:buSzPct val="70000"/>
              <a:buFont typeface="Wingdings" pitchFamily="2" charset="2"/>
              <a:buChar char="u"/>
              <a:defRPr kumimoji="1" sz="2200">
                <a:solidFill>
                  <a:schemeClr val="tx1"/>
                </a:solidFill>
                <a:latin typeface="Century" panose="02040604050505020304" pitchFamily="18" charset="0"/>
              </a:defRPr>
            </a:lvl1pPr>
            <a:lvl2pPr marL="742950" indent="-285750">
              <a:lnSpc>
                <a:spcPct val="110000"/>
              </a:lnSpc>
              <a:spcBef>
                <a:spcPct val="25000"/>
              </a:spcBef>
              <a:buClr>
                <a:schemeClr val="tx2"/>
              </a:buClr>
              <a:buChar char="–"/>
              <a:defRPr kumimoji="1" sz="2200">
                <a:solidFill>
                  <a:srgbClr val="333399"/>
                </a:solidFill>
                <a:latin typeface="Century" panose="02040604050505020304" pitchFamily="18" charset="0"/>
              </a:defRPr>
            </a:lvl2pPr>
            <a:lvl3pPr marL="1143000" indent="-228600">
              <a:lnSpc>
                <a:spcPct val="110000"/>
              </a:lnSpc>
              <a:spcBef>
                <a:spcPct val="25000"/>
              </a:spcBef>
              <a:defRPr kumimoji="1" sz="2000">
                <a:solidFill>
                  <a:srgbClr val="333399"/>
                </a:solidFill>
                <a:latin typeface="Century" panose="02040604050505020304" pitchFamily="18" charset="0"/>
              </a:defRPr>
            </a:lvl3pPr>
            <a:lvl4pPr marL="1600200" indent="-228600">
              <a:spcBef>
                <a:spcPct val="20000"/>
              </a:spcBef>
              <a:defRPr kumimoji="1" sz="2400">
                <a:solidFill>
                  <a:srgbClr val="FBD9DC"/>
                </a:solidFill>
                <a:latin typeface="Arial Black" panose="020B0604020202020204" pitchFamily="34" charset="0"/>
              </a:defRPr>
            </a:lvl4pPr>
            <a:lvl5pPr marL="2057400" indent="-228600">
              <a:spcBef>
                <a:spcPct val="20000"/>
              </a:spcBef>
              <a:defRPr kumimoji="1" sz="2000">
                <a:solidFill>
                  <a:srgbClr val="009999"/>
                </a:solidFill>
                <a:latin typeface="Comic Sans MS" panose="030F0902030302020204" pitchFamily="66" charset="0"/>
              </a:defRPr>
            </a:lvl5pPr>
            <a:lvl6pPr marL="2514600" indent="-228600" eaLnBrk="0" fontAlgn="base" hangingPunct="0">
              <a:spcBef>
                <a:spcPct val="20000"/>
              </a:spcBef>
              <a:spcAft>
                <a:spcPct val="0"/>
              </a:spcAft>
              <a:defRPr kumimoji="1" sz="2000">
                <a:solidFill>
                  <a:srgbClr val="009999"/>
                </a:solidFill>
                <a:latin typeface="Comic Sans MS" panose="030F0902030302020204" pitchFamily="66" charset="0"/>
              </a:defRPr>
            </a:lvl6pPr>
            <a:lvl7pPr marL="2971800" indent="-228600" eaLnBrk="0" fontAlgn="base" hangingPunct="0">
              <a:spcBef>
                <a:spcPct val="20000"/>
              </a:spcBef>
              <a:spcAft>
                <a:spcPct val="0"/>
              </a:spcAft>
              <a:defRPr kumimoji="1" sz="2000">
                <a:solidFill>
                  <a:srgbClr val="009999"/>
                </a:solidFill>
                <a:latin typeface="Comic Sans MS" panose="030F0902030302020204" pitchFamily="66" charset="0"/>
              </a:defRPr>
            </a:lvl7pPr>
            <a:lvl8pPr marL="3429000" indent="-228600" eaLnBrk="0" fontAlgn="base" hangingPunct="0">
              <a:spcBef>
                <a:spcPct val="20000"/>
              </a:spcBef>
              <a:spcAft>
                <a:spcPct val="0"/>
              </a:spcAft>
              <a:defRPr kumimoji="1" sz="2000">
                <a:solidFill>
                  <a:srgbClr val="009999"/>
                </a:solidFill>
                <a:latin typeface="Comic Sans MS" panose="030F0902030302020204" pitchFamily="66" charset="0"/>
              </a:defRPr>
            </a:lvl8pPr>
            <a:lvl9pPr marL="3886200" indent="-228600" eaLnBrk="0" fontAlgn="base" hangingPunct="0">
              <a:spcBef>
                <a:spcPct val="20000"/>
              </a:spcBef>
              <a:spcAft>
                <a:spcPct val="0"/>
              </a:spcAft>
              <a:defRPr kumimoji="1" sz="2000">
                <a:solidFill>
                  <a:srgbClr val="009999"/>
                </a:solidFill>
                <a:latin typeface="Comic Sans MS" panose="030F0902030302020204" pitchFamily="66" charset="0"/>
              </a:defRPr>
            </a:lvl9pPr>
          </a:lstStyle>
          <a:p>
            <a:pPr>
              <a:lnSpc>
                <a:spcPct val="100000"/>
              </a:lnSpc>
              <a:spcBef>
                <a:spcPct val="0"/>
              </a:spcBef>
              <a:buClrTx/>
              <a:buSzTx/>
              <a:buFontTx/>
              <a:buNone/>
            </a:pPr>
            <a:r>
              <a:rPr lang="fr-BE" altLang="en-US" sz="1800">
                <a:latin typeface="Arial" panose="020B0604020202020204" pitchFamily="34" charset="0"/>
              </a:rPr>
              <a:t>handBrakeCtrl = ‘off’</a:t>
            </a:r>
          </a:p>
        </p:txBody>
      </p:sp>
      <p:sp>
        <p:nvSpPr>
          <p:cNvPr id="1381389" name="Oval 13">
            <a:extLst>
              <a:ext uri="{FF2B5EF4-FFF2-40B4-BE49-F238E27FC236}">
                <a16:creationId xmlns:a16="http://schemas.microsoft.com/office/drawing/2014/main" id="{6A2FE7E8-42A8-7D45-BF99-40952BF20763}"/>
              </a:ext>
            </a:extLst>
          </p:cNvPr>
          <p:cNvSpPr>
            <a:spLocks noChangeArrowheads="1"/>
          </p:cNvSpPr>
          <p:nvPr/>
        </p:nvSpPr>
        <p:spPr bwMode="auto">
          <a:xfrm>
            <a:off x="4271964" y="4865688"/>
            <a:ext cx="123825" cy="133350"/>
          </a:xfrm>
          <a:prstGeom prst="ellipse">
            <a:avLst/>
          </a:prstGeom>
          <a:solidFill>
            <a:schemeClr val="tx2"/>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391" name="Oval 15">
            <a:extLst>
              <a:ext uri="{FF2B5EF4-FFF2-40B4-BE49-F238E27FC236}">
                <a16:creationId xmlns:a16="http://schemas.microsoft.com/office/drawing/2014/main" id="{7FBF2039-5A19-8B4F-824F-C7F4685FC1C8}"/>
              </a:ext>
            </a:extLst>
          </p:cNvPr>
          <p:cNvSpPr>
            <a:spLocks noChangeArrowheads="1"/>
          </p:cNvSpPr>
          <p:nvPr/>
        </p:nvSpPr>
        <p:spPr bwMode="auto">
          <a:xfrm>
            <a:off x="4738689" y="4760913"/>
            <a:ext cx="123825" cy="133350"/>
          </a:xfrm>
          <a:prstGeom prst="ellipse">
            <a:avLst/>
          </a:prstGeom>
          <a:solidFill>
            <a:schemeClr val="tx2"/>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394" name="Oval 18">
            <a:extLst>
              <a:ext uri="{FF2B5EF4-FFF2-40B4-BE49-F238E27FC236}">
                <a16:creationId xmlns:a16="http://schemas.microsoft.com/office/drawing/2014/main" id="{8B86B758-D6DC-9048-A9D3-6F524871B00F}"/>
              </a:ext>
            </a:extLst>
          </p:cNvPr>
          <p:cNvSpPr>
            <a:spLocks noChangeArrowheads="1"/>
          </p:cNvSpPr>
          <p:nvPr/>
        </p:nvSpPr>
        <p:spPr bwMode="auto">
          <a:xfrm>
            <a:off x="6834189" y="4865688"/>
            <a:ext cx="123825" cy="133350"/>
          </a:xfrm>
          <a:prstGeom prst="ellipse">
            <a:avLst/>
          </a:prstGeom>
          <a:solidFill>
            <a:srgbClr val="808080"/>
          </a:solidFill>
          <a:ln w="9525">
            <a:solidFill>
              <a:srgbClr val="000000"/>
            </a:solid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395" name="Oval 19">
            <a:extLst>
              <a:ext uri="{FF2B5EF4-FFF2-40B4-BE49-F238E27FC236}">
                <a16:creationId xmlns:a16="http://schemas.microsoft.com/office/drawing/2014/main" id="{EC3181FE-8EC9-6446-B2CE-CEC02663A61A}"/>
              </a:ext>
            </a:extLst>
          </p:cNvPr>
          <p:cNvSpPr>
            <a:spLocks noChangeArrowheads="1"/>
          </p:cNvSpPr>
          <p:nvPr/>
        </p:nvSpPr>
        <p:spPr bwMode="auto">
          <a:xfrm>
            <a:off x="7162801" y="5249863"/>
            <a:ext cx="123825" cy="133350"/>
          </a:xfrm>
          <a:prstGeom prst="ellipse">
            <a:avLst/>
          </a:prstGeom>
          <a:solidFill>
            <a:srgbClr val="808080"/>
          </a:solidFill>
          <a:ln w="9525">
            <a:solidFill>
              <a:srgbClr val="000000"/>
            </a:solid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396" name="Oval 20">
            <a:extLst>
              <a:ext uri="{FF2B5EF4-FFF2-40B4-BE49-F238E27FC236}">
                <a16:creationId xmlns:a16="http://schemas.microsoft.com/office/drawing/2014/main" id="{7F469C2A-3072-E84D-B865-75A8817AD218}"/>
              </a:ext>
            </a:extLst>
          </p:cNvPr>
          <p:cNvSpPr>
            <a:spLocks noChangeArrowheads="1"/>
          </p:cNvSpPr>
          <p:nvPr/>
        </p:nvSpPr>
        <p:spPr bwMode="auto">
          <a:xfrm>
            <a:off x="4243389" y="5199063"/>
            <a:ext cx="123825" cy="133350"/>
          </a:xfrm>
          <a:prstGeom prst="ellipse">
            <a:avLst/>
          </a:prstGeom>
          <a:solidFill>
            <a:schemeClr val="tx2"/>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397" name="Oval 21">
            <a:extLst>
              <a:ext uri="{FF2B5EF4-FFF2-40B4-BE49-F238E27FC236}">
                <a16:creationId xmlns:a16="http://schemas.microsoft.com/office/drawing/2014/main" id="{50BDAA79-8C39-BB41-87B9-3C5DE3210D92}"/>
              </a:ext>
            </a:extLst>
          </p:cNvPr>
          <p:cNvSpPr>
            <a:spLocks noChangeArrowheads="1"/>
          </p:cNvSpPr>
          <p:nvPr/>
        </p:nvSpPr>
        <p:spPr bwMode="auto">
          <a:xfrm>
            <a:off x="5043489" y="5008563"/>
            <a:ext cx="123825" cy="133350"/>
          </a:xfrm>
          <a:prstGeom prst="ellipse">
            <a:avLst/>
          </a:prstGeom>
          <a:solidFill>
            <a:schemeClr val="tx2"/>
          </a:solidFill>
          <a:ln w="9525">
            <a:solidFill>
              <a:srgbClr val="000000"/>
            </a:solid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398" name="Oval 22">
            <a:extLst>
              <a:ext uri="{FF2B5EF4-FFF2-40B4-BE49-F238E27FC236}">
                <a16:creationId xmlns:a16="http://schemas.microsoft.com/office/drawing/2014/main" id="{29D2402B-9548-BA45-B887-10DEA92A04FE}"/>
              </a:ext>
            </a:extLst>
          </p:cNvPr>
          <p:cNvSpPr>
            <a:spLocks noChangeArrowheads="1"/>
          </p:cNvSpPr>
          <p:nvPr/>
        </p:nvSpPr>
        <p:spPr bwMode="auto">
          <a:xfrm>
            <a:off x="7648576" y="5276850"/>
            <a:ext cx="123825" cy="133350"/>
          </a:xfrm>
          <a:prstGeom prst="ellipse">
            <a:avLst/>
          </a:prstGeom>
          <a:solidFill>
            <a:srgbClr val="808080"/>
          </a:solidFill>
          <a:ln w="9525">
            <a:solidFill>
              <a:srgbClr val="000000"/>
            </a:solid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399" name="Line 23">
            <a:extLst>
              <a:ext uri="{FF2B5EF4-FFF2-40B4-BE49-F238E27FC236}">
                <a16:creationId xmlns:a16="http://schemas.microsoft.com/office/drawing/2014/main" id="{056C53CD-3A24-FC4D-B8B2-4981B06FFF7E}"/>
              </a:ext>
            </a:extLst>
          </p:cNvPr>
          <p:cNvSpPr>
            <a:spLocks noChangeShapeType="1"/>
          </p:cNvSpPr>
          <p:nvPr/>
        </p:nvSpPr>
        <p:spPr bwMode="auto">
          <a:xfrm>
            <a:off x="4071938" y="4318001"/>
            <a:ext cx="704850" cy="468313"/>
          </a:xfrm>
          <a:prstGeom prst="line">
            <a:avLst/>
          </a:prstGeom>
          <a:noFill/>
          <a:ln w="9525">
            <a:solidFill>
              <a:schemeClr val="tx2"/>
            </a:solidFill>
            <a:prstDash val="dashDot"/>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400" name="Line 24">
            <a:extLst>
              <a:ext uri="{FF2B5EF4-FFF2-40B4-BE49-F238E27FC236}">
                <a16:creationId xmlns:a16="http://schemas.microsoft.com/office/drawing/2014/main" id="{89D9E4CD-4F5E-A34A-A32C-DE67493F814B}"/>
              </a:ext>
            </a:extLst>
          </p:cNvPr>
          <p:cNvSpPr>
            <a:spLocks noChangeShapeType="1"/>
          </p:cNvSpPr>
          <p:nvPr/>
        </p:nvSpPr>
        <p:spPr bwMode="auto">
          <a:xfrm>
            <a:off x="3213101" y="4702176"/>
            <a:ext cx="1084263" cy="212725"/>
          </a:xfrm>
          <a:prstGeom prst="line">
            <a:avLst/>
          </a:prstGeom>
          <a:noFill/>
          <a:ln w="9525">
            <a:solidFill>
              <a:schemeClr val="tx2"/>
            </a:solidFill>
            <a:prstDash val="dashDot"/>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401" name="Line 25">
            <a:extLst>
              <a:ext uri="{FF2B5EF4-FFF2-40B4-BE49-F238E27FC236}">
                <a16:creationId xmlns:a16="http://schemas.microsoft.com/office/drawing/2014/main" id="{CFC84456-47AC-F547-9B32-380917CF6099}"/>
              </a:ext>
            </a:extLst>
          </p:cNvPr>
          <p:cNvSpPr>
            <a:spLocks noChangeShapeType="1"/>
          </p:cNvSpPr>
          <p:nvPr/>
        </p:nvSpPr>
        <p:spPr bwMode="auto">
          <a:xfrm flipV="1">
            <a:off x="3433763" y="5294313"/>
            <a:ext cx="819150" cy="323850"/>
          </a:xfrm>
          <a:prstGeom prst="line">
            <a:avLst/>
          </a:prstGeom>
          <a:noFill/>
          <a:ln w="9525">
            <a:solidFill>
              <a:schemeClr val="tx2"/>
            </a:solidFill>
            <a:prstDash val="dashDot"/>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402" name="Oval 26">
            <a:extLst>
              <a:ext uri="{FF2B5EF4-FFF2-40B4-BE49-F238E27FC236}">
                <a16:creationId xmlns:a16="http://schemas.microsoft.com/office/drawing/2014/main" id="{7A83CAC0-22C4-4043-B1E3-86312E4EF9D1}"/>
              </a:ext>
            </a:extLst>
          </p:cNvPr>
          <p:cNvSpPr>
            <a:spLocks noChangeArrowheads="1"/>
          </p:cNvSpPr>
          <p:nvPr/>
        </p:nvSpPr>
        <p:spPr bwMode="auto">
          <a:xfrm>
            <a:off x="4743451" y="5249863"/>
            <a:ext cx="123825" cy="133350"/>
          </a:xfrm>
          <a:prstGeom prst="ellipse">
            <a:avLst/>
          </a:prstGeom>
          <a:solidFill>
            <a:schemeClr val="tx2"/>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335" name="Text Box 27">
            <a:extLst>
              <a:ext uri="{FF2B5EF4-FFF2-40B4-BE49-F238E27FC236}">
                <a16:creationId xmlns:a16="http://schemas.microsoft.com/office/drawing/2014/main" id="{0F51D363-3142-4D47-927D-788ECFAE42F6}"/>
              </a:ext>
            </a:extLst>
          </p:cNvPr>
          <p:cNvSpPr txBox="1">
            <a:spLocks noChangeArrowheads="1"/>
          </p:cNvSpPr>
          <p:nvPr/>
        </p:nvSpPr>
        <p:spPr bwMode="auto">
          <a:xfrm>
            <a:off x="8305800" y="5410201"/>
            <a:ext cx="22796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ct val="40000"/>
              </a:spcBef>
              <a:buClr>
                <a:schemeClr val="tx2"/>
              </a:buClr>
              <a:buSzPct val="70000"/>
              <a:buFont typeface="Wingdings" pitchFamily="2" charset="2"/>
              <a:buChar char="u"/>
              <a:defRPr kumimoji="1" sz="2200">
                <a:solidFill>
                  <a:schemeClr val="tx1"/>
                </a:solidFill>
                <a:latin typeface="Century" panose="02040604050505020304" pitchFamily="18" charset="0"/>
              </a:defRPr>
            </a:lvl1pPr>
            <a:lvl2pPr marL="742950" indent="-285750">
              <a:lnSpc>
                <a:spcPct val="110000"/>
              </a:lnSpc>
              <a:spcBef>
                <a:spcPct val="25000"/>
              </a:spcBef>
              <a:buClr>
                <a:schemeClr val="tx2"/>
              </a:buClr>
              <a:buChar char="–"/>
              <a:defRPr kumimoji="1" sz="2200">
                <a:solidFill>
                  <a:srgbClr val="333399"/>
                </a:solidFill>
                <a:latin typeface="Century" panose="02040604050505020304" pitchFamily="18" charset="0"/>
              </a:defRPr>
            </a:lvl2pPr>
            <a:lvl3pPr marL="1143000" indent="-228600">
              <a:lnSpc>
                <a:spcPct val="110000"/>
              </a:lnSpc>
              <a:spcBef>
                <a:spcPct val="25000"/>
              </a:spcBef>
              <a:defRPr kumimoji="1" sz="2000">
                <a:solidFill>
                  <a:srgbClr val="333399"/>
                </a:solidFill>
                <a:latin typeface="Century" panose="02040604050505020304" pitchFamily="18" charset="0"/>
              </a:defRPr>
            </a:lvl3pPr>
            <a:lvl4pPr marL="1600200" indent="-228600">
              <a:spcBef>
                <a:spcPct val="20000"/>
              </a:spcBef>
              <a:defRPr kumimoji="1" sz="2400">
                <a:solidFill>
                  <a:srgbClr val="FBD9DC"/>
                </a:solidFill>
                <a:latin typeface="Arial Black" panose="020B0604020202020204" pitchFamily="34" charset="0"/>
              </a:defRPr>
            </a:lvl4pPr>
            <a:lvl5pPr marL="2057400" indent="-228600">
              <a:spcBef>
                <a:spcPct val="20000"/>
              </a:spcBef>
              <a:defRPr kumimoji="1" sz="2000">
                <a:solidFill>
                  <a:srgbClr val="009999"/>
                </a:solidFill>
                <a:latin typeface="Comic Sans MS" panose="030F0902030302020204" pitchFamily="66" charset="0"/>
              </a:defRPr>
            </a:lvl5pPr>
            <a:lvl6pPr marL="2514600" indent="-228600" eaLnBrk="0" fontAlgn="base" hangingPunct="0">
              <a:spcBef>
                <a:spcPct val="20000"/>
              </a:spcBef>
              <a:spcAft>
                <a:spcPct val="0"/>
              </a:spcAft>
              <a:defRPr kumimoji="1" sz="2000">
                <a:solidFill>
                  <a:srgbClr val="009999"/>
                </a:solidFill>
                <a:latin typeface="Comic Sans MS" panose="030F0902030302020204" pitchFamily="66" charset="0"/>
              </a:defRPr>
            </a:lvl6pPr>
            <a:lvl7pPr marL="2971800" indent="-228600" eaLnBrk="0" fontAlgn="base" hangingPunct="0">
              <a:spcBef>
                <a:spcPct val="20000"/>
              </a:spcBef>
              <a:spcAft>
                <a:spcPct val="0"/>
              </a:spcAft>
              <a:defRPr kumimoji="1" sz="2000">
                <a:solidFill>
                  <a:srgbClr val="009999"/>
                </a:solidFill>
                <a:latin typeface="Comic Sans MS" panose="030F0902030302020204" pitchFamily="66" charset="0"/>
              </a:defRPr>
            </a:lvl7pPr>
            <a:lvl8pPr marL="3429000" indent="-228600" eaLnBrk="0" fontAlgn="base" hangingPunct="0">
              <a:spcBef>
                <a:spcPct val="20000"/>
              </a:spcBef>
              <a:spcAft>
                <a:spcPct val="0"/>
              </a:spcAft>
              <a:defRPr kumimoji="1" sz="2000">
                <a:solidFill>
                  <a:srgbClr val="009999"/>
                </a:solidFill>
                <a:latin typeface="Comic Sans MS" panose="030F0902030302020204" pitchFamily="66" charset="0"/>
              </a:defRPr>
            </a:lvl8pPr>
            <a:lvl9pPr marL="3886200" indent="-228600" eaLnBrk="0" fontAlgn="base" hangingPunct="0">
              <a:spcBef>
                <a:spcPct val="20000"/>
              </a:spcBef>
              <a:spcAft>
                <a:spcPct val="0"/>
              </a:spcAft>
              <a:defRPr kumimoji="1" sz="2000">
                <a:solidFill>
                  <a:srgbClr val="009999"/>
                </a:solidFill>
                <a:latin typeface="Comic Sans MS" panose="030F0902030302020204" pitchFamily="66" charset="0"/>
              </a:defRPr>
            </a:lvl9pPr>
          </a:lstStyle>
          <a:p>
            <a:pPr>
              <a:lnSpc>
                <a:spcPct val="100000"/>
              </a:lnSpc>
              <a:spcBef>
                <a:spcPct val="0"/>
              </a:spcBef>
              <a:buClrTx/>
              <a:buSzTx/>
              <a:buFontTx/>
              <a:buNone/>
            </a:pPr>
            <a:r>
              <a:rPr lang="en-AU" altLang="en-US" sz="1800">
                <a:solidFill>
                  <a:srgbClr val="5F5F5F"/>
                </a:solidFill>
                <a:latin typeface="Courier New" panose="02070309020205020404" pitchFamily="49" charset="0"/>
              </a:rPr>
              <a:t>errorCode = 013</a:t>
            </a:r>
            <a:endParaRPr lang="fr-BE" altLang="en-US" sz="1800">
              <a:solidFill>
                <a:srgbClr val="5F5F5F"/>
              </a:solidFill>
              <a:latin typeface="Arial" panose="020B0604020202020204" pitchFamily="34" charset="0"/>
            </a:endParaRPr>
          </a:p>
        </p:txBody>
      </p:sp>
      <p:sp>
        <p:nvSpPr>
          <p:cNvPr id="1381404" name="Line 28">
            <a:extLst>
              <a:ext uri="{FF2B5EF4-FFF2-40B4-BE49-F238E27FC236}">
                <a16:creationId xmlns:a16="http://schemas.microsoft.com/office/drawing/2014/main" id="{7A9B4569-0DA7-014D-BB37-895629A001F8}"/>
              </a:ext>
            </a:extLst>
          </p:cNvPr>
          <p:cNvSpPr>
            <a:spLocks noChangeShapeType="1"/>
          </p:cNvSpPr>
          <p:nvPr/>
        </p:nvSpPr>
        <p:spPr bwMode="auto">
          <a:xfrm flipH="1" flipV="1">
            <a:off x="7772400" y="5334000"/>
            <a:ext cx="533400" cy="228600"/>
          </a:xfrm>
          <a:prstGeom prst="line">
            <a:avLst/>
          </a:prstGeom>
          <a:noFill/>
          <a:ln w="9525">
            <a:solidFill>
              <a:srgbClr val="808080"/>
            </a:solidFill>
            <a:prstDash val="dashDot"/>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pic>
        <p:nvPicPr>
          <p:cNvPr id="13337" name="Picture 29" descr="MPj04364060000[1]">
            <a:extLst>
              <a:ext uri="{FF2B5EF4-FFF2-40B4-BE49-F238E27FC236}">
                <a16:creationId xmlns:a16="http://schemas.microsoft.com/office/drawing/2014/main" id="{DB10A461-E11C-4048-8598-42304596A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4879976"/>
            <a:ext cx="8382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1413" name="Text Box 37">
            <a:extLst>
              <a:ext uri="{FF2B5EF4-FFF2-40B4-BE49-F238E27FC236}">
                <a16:creationId xmlns:a16="http://schemas.microsoft.com/office/drawing/2014/main" id="{E2F6803E-C384-DB41-B1A9-303CF0092569}"/>
              </a:ext>
            </a:extLst>
          </p:cNvPr>
          <p:cNvSpPr txBox="1">
            <a:spLocks noChangeArrowheads="1"/>
          </p:cNvSpPr>
          <p:nvPr/>
        </p:nvSpPr>
        <p:spPr bwMode="auto">
          <a:xfrm>
            <a:off x="7215188" y="3719513"/>
            <a:ext cx="1676400" cy="685800"/>
          </a:xfrm>
          <a:prstGeom prst="rect">
            <a:avLst/>
          </a:prstGeom>
          <a:noFill/>
          <a:ln w="9525">
            <a:noFill/>
            <a:miter lim="800000"/>
            <a:headEnd/>
            <a:tailEnd/>
          </a:ln>
        </p:spPr>
        <p:txBody>
          <a:bodyPr/>
          <a:lstStyle/>
          <a:p>
            <a:pPr algn="ctr">
              <a:defRPr/>
            </a:pPr>
            <a:r>
              <a:rPr lang="fr-BE">
                <a:solidFill>
                  <a:srgbClr val="5F5F5F"/>
                </a:solidFill>
                <a:effectLst>
                  <a:outerShdw blurRad="38100" dist="38100" dir="2700000" algn="tl">
                    <a:srgbClr val="000000"/>
                  </a:outerShdw>
                </a:effectLst>
                <a:latin typeface="Arial" pitchFamily="34" charset="0"/>
              </a:rPr>
              <a:t>Machine</a:t>
            </a:r>
          </a:p>
          <a:p>
            <a:pPr algn="ctr">
              <a:defRPr/>
            </a:pPr>
            <a:r>
              <a:rPr lang="fr-BE">
                <a:solidFill>
                  <a:srgbClr val="5F5F5F"/>
                </a:solidFill>
                <a:effectLst>
                  <a:outerShdw blurRad="38100" dist="38100" dir="2700000" algn="tl">
                    <a:srgbClr val="000000"/>
                  </a:outerShdw>
                </a:effectLst>
                <a:latin typeface="Arial" pitchFamily="34" charset="0"/>
              </a:rPr>
              <a:t>phenomena</a:t>
            </a:r>
            <a:endParaRPr lang="fr-BE" sz="2000">
              <a:solidFill>
                <a:schemeClr val="bg2"/>
              </a:solidFill>
              <a:effectLst>
                <a:outerShdw blurRad="38100" dist="38100" dir="2700000" algn="tl">
                  <a:srgbClr val="FFFFFF"/>
                </a:outerShdw>
              </a:effectLst>
              <a:latin typeface="Arial" pitchFamily="34" charset="0"/>
            </a:endParaRPr>
          </a:p>
        </p:txBody>
      </p:sp>
      <p:sp>
        <p:nvSpPr>
          <p:cNvPr id="1381414" name="Text Box 38">
            <a:extLst>
              <a:ext uri="{FF2B5EF4-FFF2-40B4-BE49-F238E27FC236}">
                <a16:creationId xmlns:a16="http://schemas.microsoft.com/office/drawing/2014/main" id="{F94B6C6D-1EE4-594C-AA3E-72C21F880B8B}"/>
              </a:ext>
            </a:extLst>
          </p:cNvPr>
          <p:cNvSpPr txBox="1">
            <a:spLocks noChangeArrowheads="1"/>
          </p:cNvSpPr>
          <p:nvPr/>
        </p:nvSpPr>
        <p:spPr bwMode="auto">
          <a:xfrm>
            <a:off x="4090988" y="3643314"/>
            <a:ext cx="1752600" cy="471487"/>
          </a:xfrm>
          <a:prstGeom prst="rect">
            <a:avLst/>
          </a:prstGeom>
          <a:noFill/>
          <a:ln w="9525">
            <a:noFill/>
            <a:miter lim="800000"/>
            <a:headEnd/>
            <a:tailEnd/>
          </a:ln>
        </p:spPr>
        <p:txBody>
          <a:bodyPr/>
          <a:lstStyle/>
          <a:p>
            <a:pPr algn="ctr">
              <a:defRPr/>
            </a:pPr>
            <a:r>
              <a:rPr lang="fr-BE">
                <a:solidFill>
                  <a:schemeClr val="tx2"/>
                </a:solidFill>
                <a:effectLst>
                  <a:outerShdw blurRad="38100" dist="38100" dir="2700000" algn="tl">
                    <a:srgbClr val="000000"/>
                  </a:outerShdw>
                </a:effectLst>
                <a:latin typeface="Arial" pitchFamily="34" charset="0"/>
              </a:rPr>
              <a:t>World</a:t>
            </a:r>
          </a:p>
          <a:p>
            <a:pPr algn="ctr">
              <a:defRPr/>
            </a:pPr>
            <a:r>
              <a:rPr lang="fr-BE">
                <a:solidFill>
                  <a:schemeClr val="tx2"/>
                </a:solidFill>
                <a:effectLst>
                  <a:outerShdw blurRad="38100" dist="38100" dir="2700000" algn="tl">
                    <a:srgbClr val="000000"/>
                  </a:outerShdw>
                </a:effectLst>
                <a:latin typeface="Arial" pitchFamily="34" charset="0"/>
              </a:rPr>
              <a:t>phenomena</a:t>
            </a:r>
            <a:endParaRPr lang="fr-BE" sz="2000">
              <a:solidFill>
                <a:schemeClr val="tx2"/>
              </a:solidFill>
              <a:latin typeface="Arial" pitchFamily="34" charset="0"/>
            </a:endParaRPr>
          </a:p>
        </p:txBody>
      </p:sp>
      <p:sp>
        <p:nvSpPr>
          <p:cNvPr id="1381415" name="Text Box 39">
            <a:extLst>
              <a:ext uri="{FF2B5EF4-FFF2-40B4-BE49-F238E27FC236}">
                <a16:creationId xmlns:a16="http://schemas.microsoft.com/office/drawing/2014/main" id="{E1939253-18ED-844B-B885-D3B9B5F1A3C0}"/>
              </a:ext>
            </a:extLst>
          </p:cNvPr>
          <p:cNvSpPr txBox="1">
            <a:spLocks noChangeArrowheads="1"/>
          </p:cNvSpPr>
          <p:nvPr/>
        </p:nvSpPr>
        <p:spPr bwMode="auto">
          <a:xfrm>
            <a:off x="5614988" y="3705225"/>
            <a:ext cx="1752600" cy="471488"/>
          </a:xfrm>
          <a:prstGeom prst="rect">
            <a:avLst/>
          </a:prstGeom>
          <a:noFill/>
          <a:ln w="9525">
            <a:noFill/>
            <a:miter lim="800000"/>
            <a:headEnd/>
            <a:tailEnd/>
          </a:ln>
        </p:spPr>
        <p:txBody>
          <a:bodyPr/>
          <a:lstStyle/>
          <a:p>
            <a:pPr algn="ctr">
              <a:defRPr/>
            </a:pPr>
            <a:r>
              <a:rPr lang="fr-BE">
                <a:effectLst>
                  <a:outerShdw blurRad="38100" dist="38100" dir="2700000" algn="tl">
                    <a:srgbClr val="000000"/>
                  </a:outerShdw>
                </a:effectLst>
                <a:latin typeface="Arial" pitchFamily="34" charset="0"/>
              </a:rPr>
              <a:t>Shared</a:t>
            </a:r>
          </a:p>
          <a:p>
            <a:pPr algn="ctr">
              <a:defRPr/>
            </a:pPr>
            <a:r>
              <a:rPr lang="fr-BE">
                <a:effectLst>
                  <a:outerShdw blurRad="38100" dist="38100" dir="2700000" algn="tl">
                    <a:srgbClr val="000000"/>
                  </a:outerShdw>
                </a:effectLst>
                <a:latin typeface="Arial" pitchFamily="34" charset="0"/>
              </a:rPr>
              <a:t>phenomena</a:t>
            </a:r>
            <a:endParaRPr lang="fr-BE" sz="2000">
              <a:latin typeface="Arial" pitchFamily="34" charset="0"/>
            </a:endParaRPr>
          </a:p>
        </p:txBody>
      </p:sp>
      <p:sp>
        <p:nvSpPr>
          <p:cNvPr id="1381416" name="Line 40">
            <a:extLst>
              <a:ext uri="{FF2B5EF4-FFF2-40B4-BE49-F238E27FC236}">
                <a16:creationId xmlns:a16="http://schemas.microsoft.com/office/drawing/2014/main" id="{D99B72F3-5EBF-DD41-BFBE-0B8CAC4E3643}"/>
              </a:ext>
            </a:extLst>
          </p:cNvPr>
          <p:cNvSpPr>
            <a:spLocks noChangeShapeType="1"/>
          </p:cNvSpPr>
          <p:nvPr/>
        </p:nvSpPr>
        <p:spPr bwMode="auto">
          <a:xfrm flipH="1">
            <a:off x="6019800" y="4343400"/>
            <a:ext cx="457200" cy="304800"/>
          </a:xfrm>
          <a:prstGeom prst="line">
            <a:avLst/>
          </a:prstGeom>
          <a:noFill/>
          <a:ln w="9525">
            <a:solidFill>
              <a:schemeClr val="tx1"/>
            </a:solidFill>
            <a:prstDash val="dashDot"/>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417" name="Line 41">
            <a:extLst>
              <a:ext uri="{FF2B5EF4-FFF2-40B4-BE49-F238E27FC236}">
                <a16:creationId xmlns:a16="http://schemas.microsoft.com/office/drawing/2014/main" id="{C7062200-79B5-1B4C-AABD-3BBDC9FC24A6}"/>
              </a:ext>
            </a:extLst>
          </p:cNvPr>
          <p:cNvSpPr>
            <a:spLocks noChangeShapeType="1"/>
          </p:cNvSpPr>
          <p:nvPr/>
        </p:nvSpPr>
        <p:spPr bwMode="auto">
          <a:xfrm>
            <a:off x="5005388" y="4252914"/>
            <a:ext cx="100012" cy="242887"/>
          </a:xfrm>
          <a:prstGeom prst="line">
            <a:avLst/>
          </a:prstGeom>
          <a:noFill/>
          <a:ln w="9525">
            <a:solidFill>
              <a:schemeClr val="tx2"/>
            </a:solidFill>
            <a:prstDash val="dashDot"/>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grpSp>
        <p:nvGrpSpPr>
          <p:cNvPr id="13343" name="Group 44">
            <a:extLst>
              <a:ext uri="{FF2B5EF4-FFF2-40B4-BE49-F238E27FC236}">
                <a16:creationId xmlns:a16="http://schemas.microsoft.com/office/drawing/2014/main" id="{7ED26216-564B-D241-ABC8-29745827429C}"/>
              </a:ext>
            </a:extLst>
          </p:cNvPr>
          <p:cNvGrpSpPr>
            <a:grpSpLocks/>
          </p:cNvGrpSpPr>
          <p:nvPr/>
        </p:nvGrpSpPr>
        <p:grpSpPr bwMode="auto">
          <a:xfrm>
            <a:off x="7162800" y="5029200"/>
            <a:ext cx="609600" cy="533400"/>
            <a:chOff x="3504" y="1632"/>
            <a:chExt cx="288" cy="240"/>
          </a:xfrm>
        </p:grpSpPr>
        <p:sp>
          <p:nvSpPr>
            <p:cNvPr id="1381418" name="Line 42">
              <a:extLst>
                <a:ext uri="{FF2B5EF4-FFF2-40B4-BE49-F238E27FC236}">
                  <a16:creationId xmlns:a16="http://schemas.microsoft.com/office/drawing/2014/main" id="{4496FD53-D93A-9D46-8451-076971A21012}"/>
                </a:ext>
              </a:extLst>
            </p:cNvPr>
            <p:cNvSpPr>
              <a:spLocks noChangeShapeType="1"/>
            </p:cNvSpPr>
            <p:nvPr/>
          </p:nvSpPr>
          <p:spPr bwMode="auto">
            <a:xfrm flipV="1">
              <a:off x="3504" y="1632"/>
              <a:ext cx="288" cy="240"/>
            </a:xfrm>
            <a:prstGeom prst="line">
              <a:avLst/>
            </a:prstGeom>
            <a:noFill/>
            <a:ln w="57150" cap="sq">
              <a:solidFill>
                <a:schemeClr val="hlink"/>
              </a:solidFill>
              <a:round/>
              <a:headEnd/>
              <a:tailEnd/>
            </a:ln>
            <a:effectLst/>
          </p:spPr>
          <p:txBody>
            <a:bodyPr anchor="ctr">
              <a:spAutoFit/>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419" name="Line 43">
              <a:extLst>
                <a:ext uri="{FF2B5EF4-FFF2-40B4-BE49-F238E27FC236}">
                  <a16:creationId xmlns:a16="http://schemas.microsoft.com/office/drawing/2014/main" id="{93F7D588-ABFF-7947-9029-F8CA3A4F34DC}"/>
                </a:ext>
              </a:extLst>
            </p:cNvPr>
            <p:cNvSpPr>
              <a:spLocks noChangeShapeType="1"/>
            </p:cNvSpPr>
            <p:nvPr/>
          </p:nvSpPr>
          <p:spPr bwMode="auto">
            <a:xfrm>
              <a:off x="3504" y="1632"/>
              <a:ext cx="288" cy="240"/>
            </a:xfrm>
            <a:prstGeom prst="line">
              <a:avLst/>
            </a:prstGeom>
            <a:noFill/>
            <a:ln w="57150" cap="sq">
              <a:solidFill>
                <a:schemeClr val="hlink"/>
              </a:solidFill>
              <a:round/>
              <a:headEnd/>
              <a:tailEnd/>
            </a:ln>
            <a:effectLst/>
          </p:spPr>
          <p:txBody>
            <a:bodyPr anchor="ctr">
              <a:spAutoFit/>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grpSp>
      <p:sp>
        <p:nvSpPr>
          <p:cNvPr id="1381421" name="Line 45">
            <a:extLst>
              <a:ext uri="{FF2B5EF4-FFF2-40B4-BE49-F238E27FC236}">
                <a16:creationId xmlns:a16="http://schemas.microsoft.com/office/drawing/2014/main" id="{7AAF81E8-DCC2-594B-9C59-B65CE876C53A}"/>
              </a:ext>
            </a:extLst>
          </p:cNvPr>
          <p:cNvSpPr>
            <a:spLocks noChangeShapeType="1"/>
          </p:cNvSpPr>
          <p:nvPr/>
        </p:nvSpPr>
        <p:spPr bwMode="auto">
          <a:xfrm flipH="1">
            <a:off x="7162800" y="4343400"/>
            <a:ext cx="457200" cy="173038"/>
          </a:xfrm>
          <a:prstGeom prst="line">
            <a:avLst/>
          </a:prstGeom>
          <a:noFill/>
          <a:ln w="9525">
            <a:solidFill>
              <a:srgbClr val="808080"/>
            </a:solidFill>
            <a:prstDash val="dashDot"/>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422" name="Line 46">
            <a:extLst>
              <a:ext uri="{FF2B5EF4-FFF2-40B4-BE49-F238E27FC236}">
                <a16:creationId xmlns:a16="http://schemas.microsoft.com/office/drawing/2014/main" id="{9D6F3DAD-3A04-2347-BB54-5EA2B45E8AFA}"/>
              </a:ext>
            </a:extLst>
          </p:cNvPr>
          <p:cNvSpPr>
            <a:spLocks noChangeShapeType="1"/>
          </p:cNvSpPr>
          <p:nvPr/>
        </p:nvSpPr>
        <p:spPr bwMode="auto">
          <a:xfrm flipH="1">
            <a:off x="7286626" y="5029201"/>
            <a:ext cx="1171575" cy="265113"/>
          </a:xfrm>
          <a:prstGeom prst="line">
            <a:avLst/>
          </a:prstGeom>
          <a:noFill/>
          <a:ln w="9525">
            <a:solidFill>
              <a:srgbClr val="808080"/>
            </a:solidFill>
            <a:prstDash val="dashDot"/>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346" name="Text Box 47">
            <a:extLst>
              <a:ext uri="{FF2B5EF4-FFF2-40B4-BE49-F238E27FC236}">
                <a16:creationId xmlns:a16="http://schemas.microsoft.com/office/drawing/2014/main" id="{F8C0B672-BADA-D147-9EBC-5A0282EB7E71}"/>
              </a:ext>
            </a:extLst>
          </p:cNvPr>
          <p:cNvSpPr txBox="1">
            <a:spLocks noChangeArrowheads="1"/>
          </p:cNvSpPr>
          <p:nvPr/>
        </p:nvSpPr>
        <p:spPr bwMode="auto">
          <a:xfrm>
            <a:off x="8355014" y="4810126"/>
            <a:ext cx="2312987"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ct val="40000"/>
              </a:spcBef>
              <a:buClr>
                <a:schemeClr val="tx2"/>
              </a:buClr>
              <a:buSzPct val="70000"/>
              <a:buFont typeface="Wingdings" pitchFamily="2" charset="2"/>
              <a:buChar char="u"/>
              <a:defRPr kumimoji="1" sz="2200">
                <a:solidFill>
                  <a:schemeClr val="tx1"/>
                </a:solidFill>
                <a:latin typeface="Century" panose="02040604050505020304" pitchFamily="18" charset="0"/>
              </a:defRPr>
            </a:lvl1pPr>
            <a:lvl2pPr marL="742950" indent="-285750">
              <a:lnSpc>
                <a:spcPct val="110000"/>
              </a:lnSpc>
              <a:spcBef>
                <a:spcPct val="25000"/>
              </a:spcBef>
              <a:buClr>
                <a:schemeClr val="tx2"/>
              </a:buClr>
              <a:buChar char="–"/>
              <a:defRPr kumimoji="1" sz="2200">
                <a:solidFill>
                  <a:srgbClr val="333399"/>
                </a:solidFill>
                <a:latin typeface="Century" panose="02040604050505020304" pitchFamily="18" charset="0"/>
              </a:defRPr>
            </a:lvl2pPr>
            <a:lvl3pPr marL="1143000" indent="-228600">
              <a:lnSpc>
                <a:spcPct val="110000"/>
              </a:lnSpc>
              <a:spcBef>
                <a:spcPct val="25000"/>
              </a:spcBef>
              <a:defRPr kumimoji="1" sz="2000">
                <a:solidFill>
                  <a:srgbClr val="333399"/>
                </a:solidFill>
                <a:latin typeface="Century" panose="02040604050505020304" pitchFamily="18" charset="0"/>
              </a:defRPr>
            </a:lvl3pPr>
            <a:lvl4pPr marL="1600200" indent="-228600">
              <a:spcBef>
                <a:spcPct val="20000"/>
              </a:spcBef>
              <a:defRPr kumimoji="1" sz="2400">
                <a:solidFill>
                  <a:srgbClr val="FBD9DC"/>
                </a:solidFill>
                <a:latin typeface="Arial Black" panose="020B0604020202020204" pitchFamily="34" charset="0"/>
              </a:defRPr>
            </a:lvl4pPr>
            <a:lvl5pPr marL="2057400" indent="-228600">
              <a:spcBef>
                <a:spcPct val="20000"/>
              </a:spcBef>
              <a:defRPr kumimoji="1" sz="2000">
                <a:solidFill>
                  <a:srgbClr val="009999"/>
                </a:solidFill>
                <a:latin typeface="Comic Sans MS" panose="030F0902030302020204" pitchFamily="66" charset="0"/>
              </a:defRPr>
            </a:lvl5pPr>
            <a:lvl6pPr marL="2514600" indent="-228600" eaLnBrk="0" fontAlgn="base" hangingPunct="0">
              <a:spcBef>
                <a:spcPct val="20000"/>
              </a:spcBef>
              <a:spcAft>
                <a:spcPct val="0"/>
              </a:spcAft>
              <a:defRPr kumimoji="1" sz="2000">
                <a:solidFill>
                  <a:srgbClr val="009999"/>
                </a:solidFill>
                <a:latin typeface="Comic Sans MS" panose="030F0902030302020204" pitchFamily="66" charset="0"/>
              </a:defRPr>
            </a:lvl6pPr>
            <a:lvl7pPr marL="2971800" indent="-228600" eaLnBrk="0" fontAlgn="base" hangingPunct="0">
              <a:spcBef>
                <a:spcPct val="20000"/>
              </a:spcBef>
              <a:spcAft>
                <a:spcPct val="0"/>
              </a:spcAft>
              <a:defRPr kumimoji="1" sz="2000">
                <a:solidFill>
                  <a:srgbClr val="009999"/>
                </a:solidFill>
                <a:latin typeface="Comic Sans MS" panose="030F0902030302020204" pitchFamily="66" charset="0"/>
              </a:defRPr>
            </a:lvl7pPr>
            <a:lvl8pPr marL="3429000" indent="-228600" eaLnBrk="0" fontAlgn="base" hangingPunct="0">
              <a:spcBef>
                <a:spcPct val="20000"/>
              </a:spcBef>
              <a:spcAft>
                <a:spcPct val="0"/>
              </a:spcAft>
              <a:defRPr kumimoji="1" sz="2000">
                <a:solidFill>
                  <a:srgbClr val="009999"/>
                </a:solidFill>
                <a:latin typeface="Comic Sans MS" panose="030F0902030302020204" pitchFamily="66" charset="0"/>
              </a:defRPr>
            </a:lvl8pPr>
            <a:lvl9pPr marL="3886200" indent="-228600" eaLnBrk="0" fontAlgn="base" hangingPunct="0">
              <a:spcBef>
                <a:spcPct val="20000"/>
              </a:spcBef>
              <a:spcAft>
                <a:spcPct val="0"/>
              </a:spcAft>
              <a:defRPr kumimoji="1" sz="2000">
                <a:solidFill>
                  <a:srgbClr val="009999"/>
                </a:solidFill>
                <a:latin typeface="Comic Sans MS" panose="030F0902030302020204" pitchFamily="66" charset="0"/>
              </a:defRPr>
            </a:lvl9pPr>
          </a:lstStyle>
          <a:p>
            <a:pPr algn="ctr">
              <a:lnSpc>
                <a:spcPct val="80000"/>
              </a:lnSpc>
              <a:spcBef>
                <a:spcPct val="0"/>
              </a:spcBef>
              <a:buClrTx/>
              <a:buSzTx/>
              <a:buFontTx/>
              <a:buNone/>
            </a:pPr>
            <a:r>
              <a:rPr lang="en-AU" altLang="en-US" sz="1800">
                <a:solidFill>
                  <a:srgbClr val="5F5F5F"/>
                </a:solidFill>
                <a:latin typeface="Courier New" panose="02070309020205020404" pitchFamily="49" charset="0"/>
              </a:rPr>
              <a:t>stateDatabase</a:t>
            </a:r>
          </a:p>
          <a:p>
            <a:pPr algn="ctr">
              <a:lnSpc>
                <a:spcPct val="80000"/>
              </a:lnSpc>
              <a:spcBef>
                <a:spcPct val="0"/>
              </a:spcBef>
              <a:buClrTx/>
              <a:buSzTx/>
              <a:buFontTx/>
              <a:buNone/>
            </a:pPr>
            <a:r>
              <a:rPr lang="en-AU" altLang="en-US" sz="1800">
                <a:solidFill>
                  <a:srgbClr val="5F5F5F"/>
                </a:solidFill>
                <a:latin typeface="Courier New" panose="02070309020205020404" pitchFamily="49" charset="0"/>
              </a:rPr>
              <a:t>updated</a:t>
            </a:r>
            <a:endParaRPr lang="fr-BE" altLang="en-US" sz="1800">
              <a:solidFill>
                <a:srgbClr val="5F5F5F"/>
              </a:solidFill>
              <a:latin typeface="Arial" panose="020B0604020202020204" pitchFamily="34" charset="0"/>
            </a:endParaRPr>
          </a:p>
        </p:txBody>
      </p:sp>
      <p:sp>
        <p:nvSpPr>
          <p:cNvPr id="1381424" name="Oval 48">
            <a:extLst>
              <a:ext uri="{FF2B5EF4-FFF2-40B4-BE49-F238E27FC236}">
                <a16:creationId xmlns:a16="http://schemas.microsoft.com/office/drawing/2014/main" id="{8186FD30-97BE-C241-9BDE-A8A5F430405D}"/>
              </a:ext>
            </a:extLst>
          </p:cNvPr>
          <p:cNvSpPr>
            <a:spLocks noChangeArrowheads="1"/>
          </p:cNvSpPr>
          <p:nvPr/>
        </p:nvSpPr>
        <p:spPr bwMode="auto">
          <a:xfrm>
            <a:off x="5486400" y="4960025"/>
            <a:ext cx="1066800" cy="519351"/>
          </a:xfrm>
          <a:prstGeom prst="ellipse">
            <a:avLst/>
          </a:prstGeom>
          <a:solidFill>
            <a:srgbClr val="FBD9DC"/>
          </a:solidFill>
          <a:ln w="12700" cap="sq">
            <a:noFill/>
            <a:round/>
            <a:headEnd/>
            <a:tailEnd/>
          </a:ln>
          <a:effectLst/>
        </p:spPr>
        <p:txBody>
          <a:bodyPr anchor="ctr">
            <a:spAutoFit/>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407" name="Oval 31">
            <a:extLst>
              <a:ext uri="{FF2B5EF4-FFF2-40B4-BE49-F238E27FC236}">
                <a16:creationId xmlns:a16="http://schemas.microsoft.com/office/drawing/2014/main" id="{66ABB635-6779-A840-95B8-4AD051469F2C}"/>
              </a:ext>
            </a:extLst>
          </p:cNvPr>
          <p:cNvSpPr>
            <a:spLocks noChangeArrowheads="1"/>
          </p:cNvSpPr>
          <p:nvPr/>
        </p:nvSpPr>
        <p:spPr bwMode="auto">
          <a:xfrm>
            <a:off x="5959476" y="4819650"/>
            <a:ext cx="123825" cy="133350"/>
          </a:xfrm>
          <a:prstGeom prst="ellipse">
            <a:avLst/>
          </a:prstGeom>
          <a:solidFill>
            <a:schemeClr val="tx1"/>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408" name="Oval 32">
            <a:extLst>
              <a:ext uri="{FF2B5EF4-FFF2-40B4-BE49-F238E27FC236}">
                <a16:creationId xmlns:a16="http://schemas.microsoft.com/office/drawing/2014/main" id="{363DDC62-A7B1-5645-8A12-DEB7CA958513}"/>
              </a:ext>
            </a:extLst>
          </p:cNvPr>
          <p:cNvSpPr>
            <a:spLocks noChangeArrowheads="1"/>
          </p:cNvSpPr>
          <p:nvPr/>
        </p:nvSpPr>
        <p:spPr bwMode="auto">
          <a:xfrm>
            <a:off x="5995989" y="5375275"/>
            <a:ext cx="123825" cy="133350"/>
          </a:xfrm>
          <a:prstGeom prst="ellipse">
            <a:avLst/>
          </a:prstGeom>
          <a:solidFill>
            <a:schemeClr val="tx1"/>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409" name="Oval 33">
            <a:extLst>
              <a:ext uri="{FF2B5EF4-FFF2-40B4-BE49-F238E27FC236}">
                <a16:creationId xmlns:a16="http://schemas.microsoft.com/office/drawing/2014/main" id="{9FC15E25-51B8-AE45-BD5C-72D1A0E8FEF6}"/>
              </a:ext>
            </a:extLst>
          </p:cNvPr>
          <p:cNvSpPr>
            <a:spLocks noChangeArrowheads="1"/>
          </p:cNvSpPr>
          <p:nvPr/>
        </p:nvSpPr>
        <p:spPr bwMode="auto">
          <a:xfrm>
            <a:off x="6262689" y="5141913"/>
            <a:ext cx="123825" cy="133350"/>
          </a:xfrm>
          <a:prstGeom prst="ellipse">
            <a:avLst/>
          </a:prstGeom>
          <a:solidFill>
            <a:schemeClr val="tx1"/>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410" name="Line 34">
            <a:extLst>
              <a:ext uri="{FF2B5EF4-FFF2-40B4-BE49-F238E27FC236}">
                <a16:creationId xmlns:a16="http://schemas.microsoft.com/office/drawing/2014/main" id="{47208DF7-B02B-3042-9394-B037E064C0AB}"/>
              </a:ext>
            </a:extLst>
          </p:cNvPr>
          <p:cNvSpPr>
            <a:spLocks noChangeShapeType="1"/>
          </p:cNvSpPr>
          <p:nvPr/>
        </p:nvSpPr>
        <p:spPr bwMode="auto">
          <a:xfrm flipH="1">
            <a:off x="6083300" y="4572000"/>
            <a:ext cx="1993900" cy="293688"/>
          </a:xfrm>
          <a:prstGeom prst="line">
            <a:avLst/>
          </a:prstGeom>
          <a:noFill/>
          <a:ln w="9525">
            <a:solidFill>
              <a:schemeClr val="tx1"/>
            </a:solidFill>
            <a:prstDash val="dashDot"/>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411" name="Line 35">
            <a:extLst>
              <a:ext uri="{FF2B5EF4-FFF2-40B4-BE49-F238E27FC236}">
                <a16:creationId xmlns:a16="http://schemas.microsoft.com/office/drawing/2014/main" id="{A70FF541-DE12-7043-BE7F-9748A0AD44AF}"/>
              </a:ext>
            </a:extLst>
          </p:cNvPr>
          <p:cNvSpPr>
            <a:spLocks noChangeShapeType="1"/>
          </p:cNvSpPr>
          <p:nvPr/>
        </p:nvSpPr>
        <p:spPr bwMode="auto">
          <a:xfrm flipH="1" flipV="1">
            <a:off x="6019800" y="5410200"/>
            <a:ext cx="1828800" cy="533400"/>
          </a:xfrm>
          <a:prstGeom prst="line">
            <a:avLst/>
          </a:prstGeom>
          <a:noFill/>
          <a:ln w="9525">
            <a:solidFill>
              <a:schemeClr val="tx1"/>
            </a:solidFill>
            <a:prstDash val="dashDot"/>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Tree>
    <p:extLst>
      <p:ext uri="{BB962C8B-B14F-4D97-AF65-F5344CB8AC3E}">
        <p14:creationId xmlns:p14="http://schemas.microsoft.com/office/powerpoint/2010/main" val="384156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7</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System-as-is and System-to-be</a:t>
            </a:r>
          </a:p>
        </p:txBody>
      </p:sp>
      <p:sp>
        <p:nvSpPr>
          <p:cNvPr id="4" name="Content Placeholder 2"/>
          <p:cNvSpPr txBox="1">
            <a:spLocks/>
          </p:cNvSpPr>
          <p:nvPr/>
        </p:nvSpPr>
        <p:spPr>
          <a:xfrm>
            <a:off x="1295399" y="1238596"/>
            <a:ext cx="10407074"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sz="2800" b="1" dirty="0"/>
              <a:t>System-as-is</a:t>
            </a:r>
            <a:r>
              <a:rPr lang="en-US" sz="2800" dirty="0"/>
              <a:t>: the system as it exists before the machine is built into it.</a:t>
            </a:r>
          </a:p>
          <a:p>
            <a:r>
              <a:rPr lang="en-US" sz="2800" b="1" dirty="0"/>
              <a:t>System-to-be</a:t>
            </a:r>
            <a:r>
              <a:rPr lang="en-US" sz="2800" dirty="0"/>
              <a:t>: the system as it should be when the machine will operate into it</a:t>
            </a:r>
          </a:p>
          <a:p>
            <a:pPr lvl="1"/>
            <a:r>
              <a:rPr lang="en-US" sz="2600" b="1" dirty="0"/>
              <a:t>Software-to-be</a:t>
            </a:r>
            <a:r>
              <a:rPr lang="en-US" sz="2600" dirty="0"/>
              <a:t>: software to be developed - part of the machine, component of the system-to-be.</a:t>
            </a:r>
          </a:p>
          <a:p>
            <a:pPr lvl="1"/>
            <a:r>
              <a:rPr lang="en-US" sz="2600" b="1" dirty="0"/>
              <a:t>Environment</a:t>
            </a:r>
            <a:r>
              <a:rPr lang="en-US" sz="2600" dirty="0"/>
              <a:t>: all other components of the system-to-be, including </a:t>
            </a:r>
          </a:p>
          <a:p>
            <a:pPr lvl="2"/>
            <a:r>
              <a:rPr lang="en-US" sz="2400" dirty="0"/>
              <a:t>People</a:t>
            </a:r>
          </a:p>
          <a:p>
            <a:pPr lvl="2"/>
            <a:r>
              <a:rPr lang="en-US" sz="2400" dirty="0"/>
              <a:t>Physical devices</a:t>
            </a:r>
          </a:p>
          <a:p>
            <a:pPr lvl="2"/>
            <a:r>
              <a:rPr lang="en-US" sz="2400" dirty="0"/>
              <a:t>Legacy software</a:t>
            </a:r>
          </a:p>
        </p:txBody>
      </p:sp>
    </p:spTree>
    <p:extLst>
      <p:ext uri="{BB962C8B-B14F-4D97-AF65-F5344CB8AC3E}">
        <p14:creationId xmlns:p14="http://schemas.microsoft.com/office/powerpoint/2010/main" val="208215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8</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Definition of Requirements Engineering (RE)</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sz="2800" dirty="0"/>
              <a:t>RE is a coordinated set of activities for exploring, evaluating, documenting, consolidating, revising, and adapting the </a:t>
            </a:r>
            <a:r>
              <a:rPr lang="en-US" sz="2800" b="1" dirty="0"/>
              <a:t>objectives</a:t>
            </a:r>
            <a:r>
              <a:rPr lang="en-US" sz="2800" dirty="0"/>
              <a:t>, </a:t>
            </a:r>
            <a:r>
              <a:rPr lang="en-US" sz="2800" b="1" dirty="0"/>
              <a:t>capabilities</a:t>
            </a:r>
            <a:r>
              <a:rPr lang="en-US" sz="2800" dirty="0"/>
              <a:t>, </a:t>
            </a:r>
            <a:r>
              <a:rPr lang="en-US" sz="2800" b="1" dirty="0"/>
              <a:t>qualities</a:t>
            </a:r>
            <a:r>
              <a:rPr lang="en-US" sz="2800" dirty="0"/>
              <a:t>, </a:t>
            </a:r>
            <a:r>
              <a:rPr lang="en-US" sz="2800" b="1" dirty="0"/>
              <a:t>constraints</a:t>
            </a:r>
            <a:r>
              <a:rPr lang="en-US" sz="2800" dirty="0"/>
              <a:t>, and </a:t>
            </a:r>
            <a:r>
              <a:rPr lang="en-US" sz="2800" b="1" dirty="0"/>
              <a:t>assumptions</a:t>
            </a:r>
            <a:r>
              <a:rPr lang="en-US" sz="2800" dirty="0"/>
              <a:t> that the </a:t>
            </a:r>
            <a:r>
              <a:rPr lang="en-US" sz="2800" b="1" dirty="0"/>
              <a:t>system–to-be </a:t>
            </a:r>
            <a:r>
              <a:rPr lang="en-US" sz="2800" dirty="0"/>
              <a:t>should meet based on problems raised by the system-as-is and opportunities provided by new technologies.</a:t>
            </a:r>
          </a:p>
        </p:txBody>
      </p:sp>
    </p:spTree>
    <p:extLst>
      <p:ext uri="{BB962C8B-B14F-4D97-AF65-F5344CB8AC3E}">
        <p14:creationId xmlns:p14="http://schemas.microsoft.com/office/powerpoint/2010/main" val="412501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
            <a:extLst>
              <a:ext uri="{FF2B5EF4-FFF2-40B4-BE49-F238E27FC236}">
                <a16:creationId xmlns:a16="http://schemas.microsoft.com/office/drawing/2014/main" id="{65488E83-FCE3-7E42-8D08-6008AA52ED73}"/>
              </a:ext>
            </a:extLst>
          </p:cNvPr>
          <p:cNvSpPr>
            <a:spLocks noGrp="1" noChangeArrowheads="1"/>
          </p:cNvSpPr>
          <p:nvPr>
            <p:ph type="title"/>
          </p:nvPr>
        </p:nvSpPr>
        <p:spPr>
          <a:xfrm>
            <a:off x="813111" y="281747"/>
            <a:ext cx="10485782" cy="762000"/>
          </a:xfrm>
        </p:spPr>
        <p:txBody>
          <a:bodyPr>
            <a:normAutofit/>
          </a:bodyPr>
          <a:lstStyle/>
          <a:p>
            <a:pPr>
              <a:lnSpc>
                <a:spcPct val="110000"/>
              </a:lnSpc>
            </a:pPr>
            <a:r>
              <a:rPr kumimoji="0" lang="en-US" altLang="en-US" dirty="0"/>
              <a:t>The Scope of RE:  the </a:t>
            </a:r>
            <a:r>
              <a:rPr lang="en-US" altLang="en-US" sz="2400" i="1" dirty="0"/>
              <a:t>WHY</a:t>
            </a:r>
            <a:r>
              <a:rPr lang="en-US" altLang="en-US" sz="2400" dirty="0"/>
              <a:t>, </a:t>
            </a:r>
            <a:r>
              <a:rPr lang="en-US" altLang="en-US" sz="2400" i="1" dirty="0"/>
              <a:t>WHAT</a:t>
            </a:r>
            <a:r>
              <a:rPr lang="en-US" altLang="en-US" sz="2400" dirty="0"/>
              <a:t>, </a:t>
            </a:r>
            <a:r>
              <a:rPr lang="en-US" altLang="en-US" sz="2400" i="1" dirty="0"/>
              <a:t>WHO</a:t>
            </a:r>
            <a:r>
              <a:rPr kumimoji="0" lang="en-US" altLang="en-US" dirty="0"/>
              <a:t>  Dimensions</a:t>
            </a:r>
            <a:endParaRPr kumimoji="0" lang="fr-FR" altLang="en-US" dirty="0"/>
          </a:p>
        </p:txBody>
      </p:sp>
      <p:grpSp>
        <p:nvGrpSpPr>
          <p:cNvPr id="18434" name="Group 172">
            <a:extLst>
              <a:ext uri="{FF2B5EF4-FFF2-40B4-BE49-F238E27FC236}">
                <a16:creationId xmlns:a16="http://schemas.microsoft.com/office/drawing/2014/main" id="{FCFB7E0B-7321-8F41-83E6-08E8B08422AA}"/>
              </a:ext>
            </a:extLst>
          </p:cNvPr>
          <p:cNvGrpSpPr>
            <a:grpSpLocks/>
          </p:cNvGrpSpPr>
          <p:nvPr/>
        </p:nvGrpSpPr>
        <p:grpSpPr bwMode="auto">
          <a:xfrm>
            <a:off x="5456584" y="1883744"/>
            <a:ext cx="2057400" cy="407988"/>
            <a:chOff x="2640" y="1210"/>
            <a:chExt cx="1296" cy="257"/>
          </a:xfrm>
        </p:grpSpPr>
        <p:sp>
          <p:nvSpPr>
            <p:cNvPr id="1389570" name="Freeform 2">
              <a:extLst>
                <a:ext uri="{FF2B5EF4-FFF2-40B4-BE49-F238E27FC236}">
                  <a16:creationId xmlns:a16="http://schemas.microsoft.com/office/drawing/2014/main" id="{6D7C49FA-8391-374C-96D2-C735AA6D3ADD}"/>
                </a:ext>
              </a:extLst>
            </p:cNvPr>
            <p:cNvSpPr>
              <a:spLocks/>
            </p:cNvSpPr>
            <p:nvPr/>
          </p:nvSpPr>
          <p:spPr bwMode="auto">
            <a:xfrm>
              <a:off x="2640" y="1210"/>
              <a:ext cx="1296" cy="233"/>
            </a:xfrm>
            <a:custGeom>
              <a:avLst/>
              <a:gdLst/>
              <a:ahLst/>
              <a:cxnLst>
                <a:cxn ang="0">
                  <a:pos x="70" y="281"/>
                </a:cxn>
                <a:cxn ang="0">
                  <a:pos x="164" y="219"/>
                </a:cxn>
                <a:cxn ang="0">
                  <a:pos x="405" y="102"/>
                </a:cxn>
                <a:cxn ang="0">
                  <a:pos x="569" y="78"/>
                </a:cxn>
                <a:cxn ang="0">
                  <a:pos x="1224" y="109"/>
                </a:cxn>
                <a:cxn ang="0">
                  <a:pos x="1403" y="164"/>
                </a:cxn>
                <a:cxn ang="0">
                  <a:pos x="1504" y="203"/>
                </a:cxn>
                <a:cxn ang="0">
                  <a:pos x="1535" y="219"/>
                </a:cxn>
                <a:cxn ang="0">
                  <a:pos x="1699" y="70"/>
                </a:cxn>
                <a:cxn ang="0">
                  <a:pos x="1808" y="24"/>
                </a:cxn>
                <a:cxn ang="0">
                  <a:pos x="1972" y="0"/>
                </a:cxn>
                <a:cxn ang="0">
                  <a:pos x="2509" y="24"/>
                </a:cxn>
                <a:cxn ang="0">
                  <a:pos x="2821" y="78"/>
                </a:cxn>
                <a:cxn ang="0">
                  <a:pos x="2922" y="109"/>
                </a:cxn>
                <a:cxn ang="0">
                  <a:pos x="2992" y="148"/>
                </a:cxn>
                <a:cxn ang="0">
                  <a:pos x="3031" y="195"/>
                </a:cxn>
                <a:cxn ang="0">
                  <a:pos x="3086" y="242"/>
                </a:cxn>
                <a:cxn ang="0">
                  <a:pos x="3125" y="195"/>
                </a:cxn>
                <a:cxn ang="0">
                  <a:pos x="3374" y="109"/>
                </a:cxn>
                <a:cxn ang="0">
                  <a:pos x="3966" y="148"/>
                </a:cxn>
                <a:cxn ang="0">
                  <a:pos x="4076" y="172"/>
                </a:cxn>
                <a:cxn ang="0">
                  <a:pos x="4146" y="226"/>
                </a:cxn>
                <a:cxn ang="0">
                  <a:pos x="4278" y="304"/>
                </a:cxn>
                <a:cxn ang="0">
                  <a:pos x="4364" y="413"/>
                </a:cxn>
                <a:cxn ang="0">
                  <a:pos x="4356" y="515"/>
                </a:cxn>
                <a:cxn ang="0">
                  <a:pos x="4208" y="819"/>
                </a:cxn>
                <a:cxn ang="0">
                  <a:pos x="4099" y="865"/>
                </a:cxn>
                <a:cxn ang="0">
                  <a:pos x="3951" y="881"/>
                </a:cxn>
                <a:cxn ang="0">
                  <a:pos x="3499" y="850"/>
                </a:cxn>
                <a:cxn ang="0">
                  <a:pos x="3296" y="819"/>
                </a:cxn>
                <a:cxn ang="0">
                  <a:pos x="3133" y="780"/>
                </a:cxn>
                <a:cxn ang="0">
                  <a:pos x="3094" y="756"/>
                </a:cxn>
                <a:cxn ang="0">
                  <a:pos x="2813" y="865"/>
                </a:cxn>
                <a:cxn ang="0">
                  <a:pos x="2611" y="897"/>
                </a:cxn>
                <a:cxn ang="0">
                  <a:pos x="2057" y="873"/>
                </a:cxn>
                <a:cxn ang="0">
                  <a:pos x="1722" y="780"/>
                </a:cxn>
                <a:cxn ang="0">
                  <a:pos x="1707" y="756"/>
                </a:cxn>
                <a:cxn ang="0">
                  <a:pos x="1730" y="764"/>
                </a:cxn>
                <a:cxn ang="0">
                  <a:pos x="1699" y="787"/>
                </a:cxn>
                <a:cxn ang="0">
                  <a:pos x="1629" y="834"/>
                </a:cxn>
                <a:cxn ang="0">
                  <a:pos x="1364" y="889"/>
                </a:cxn>
                <a:cxn ang="0">
                  <a:pos x="1029" y="858"/>
                </a:cxn>
                <a:cxn ang="0">
                  <a:pos x="857" y="819"/>
                </a:cxn>
                <a:cxn ang="0">
                  <a:pos x="499" y="725"/>
                </a:cxn>
                <a:cxn ang="0">
                  <a:pos x="382" y="686"/>
                </a:cxn>
                <a:cxn ang="0">
                  <a:pos x="304" y="663"/>
                </a:cxn>
                <a:cxn ang="0">
                  <a:pos x="203" y="608"/>
                </a:cxn>
                <a:cxn ang="0">
                  <a:pos x="47" y="561"/>
                </a:cxn>
                <a:cxn ang="0">
                  <a:pos x="0" y="460"/>
                </a:cxn>
                <a:cxn ang="0">
                  <a:pos x="8" y="343"/>
                </a:cxn>
                <a:cxn ang="0">
                  <a:pos x="70" y="304"/>
                </a:cxn>
                <a:cxn ang="0">
                  <a:pos x="70" y="281"/>
                </a:cxn>
              </a:cxnLst>
              <a:rect l="0" t="0" r="r" b="b"/>
              <a:pathLst>
                <a:path w="4364" h="897">
                  <a:moveTo>
                    <a:pt x="70" y="281"/>
                  </a:moveTo>
                  <a:cubicBezTo>
                    <a:pt x="93" y="248"/>
                    <a:pt x="130" y="241"/>
                    <a:pt x="164" y="219"/>
                  </a:cubicBezTo>
                  <a:cubicBezTo>
                    <a:pt x="239" y="172"/>
                    <a:pt x="319" y="126"/>
                    <a:pt x="405" y="102"/>
                  </a:cubicBezTo>
                  <a:cubicBezTo>
                    <a:pt x="458" y="87"/>
                    <a:pt x="569" y="78"/>
                    <a:pt x="569" y="78"/>
                  </a:cubicBezTo>
                  <a:cubicBezTo>
                    <a:pt x="803" y="82"/>
                    <a:pt x="1003" y="76"/>
                    <a:pt x="1224" y="109"/>
                  </a:cubicBezTo>
                  <a:cubicBezTo>
                    <a:pt x="1283" y="134"/>
                    <a:pt x="1344" y="141"/>
                    <a:pt x="1403" y="164"/>
                  </a:cubicBezTo>
                  <a:cubicBezTo>
                    <a:pt x="1437" y="177"/>
                    <a:pt x="1470" y="191"/>
                    <a:pt x="1504" y="203"/>
                  </a:cubicBezTo>
                  <a:cubicBezTo>
                    <a:pt x="1554" y="221"/>
                    <a:pt x="1510" y="219"/>
                    <a:pt x="1535" y="219"/>
                  </a:cubicBezTo>
                  <a:cubicBezTo>
                    <a:pt x="1579" y="131"/>
                    <a:pt x="1616" y="111"/>
                    <a:pt x="1699" y="70"/>
                  </a:cubicBezTo>
                  <a:cubicBezTo>
                    <a:pt x="1737" y="51"/>
                    <a:pt x="1766" y="35"/>
                    <a:pt x="1808" y="24"/>
                  </a:cubicBezTo>
                  <a:cubicBezTo>
                    <a:pt x="1861" y="10"/>
                    <a:pt x="1972" y="0"/>
                    <a:pt x="1972" y="0"/>
                  </a:cubicBezTo>
                  <a:cubicBezTo>
                    <a:pt x="2170" y="4"/>
                    <a:pt x="2325" y="5"/>
                    <a:pt x="2509" y="24"/>
                  </a:cubicBezTo>
                  <a:cubicBezTo>
                    <a:pt x="2609" y="50"/>
                    <a:pt x="2718" y="65"/>
                    <a:pt x="2821" y="78"/>
                  </a:cubicBezTo>
                  <a:cubicBezTo>
                    <a:pt x="2855" y="90"/>
                    <a:pt x="2887" y="101"/>
                    <a:pt x="2922" y="109"/>
                  </a:cubicBezTo>
                  <a:cubicBezTo>
                    <a:pt x="2945" y="124"/>
                    <a:pt x="2971" y="131"/>
                    <a:pt x="2992" y="148"/>
                  </a:cubicBezTo>
                  <a:cubicBezTo>
                    <a:pt x="3032" y="181"/>
                    <a:pt x="3002" y="161"/>
                    <a:pt x="3031" y="195"/>
                  </a:cubicBezTo>
                  <a:cubicBezTo>
                    <a:pt x="3048" y="215"/>
                    <a:pt x="3068" y="224"/>
                    <a:pt x="3086" y="242"/>
                  </a:cubicBezTo>
                  <a:cubicBezTo>
                    <a:pt x="3100" y="228"/>
                    <a:pt x="3111" y="209"/>
                    <a:pt x="3125" y="195"/>
                  </a:cubicBezTo>
                  <a:cubicBezTo>
                    <a:pt x="3178" y="142"/>
                    <a:pt x="3302" y="120"/>
                    <a:pt x="3374" y="109"/>
                  </a:cubicBezTo>
                  <a:cubicBezTo>
                    <a:pt x="3572" y="117"/>
                    <a:pt x="3769" y="128"/>
                    <a:pt x="3966" y="148"/>
                  </a:cubicBezTo>
                  <a:cubicBezTo>
                    <a:pt x="4000" y="155"/>
                    <a:pt x="4045" y="155"/>
                    <a:pt x="4076" y="172"/>
                  </a:cubicBezTo>
                  <a:cubicBezTo>
                    <a:pt x="4137" y="206"/>
                    <a:pt x="4105" y="192"/>
                    <a:pt x="4146" y="226"/>
                  </a:cubicBezTo>
                  <a:cubicBezTo>
                    <a:pt x="4185" y="259"/>
                    <a:pt x="4234" y="279"/>
                    <a:pt x="4278" y="304"/>
                  </a:cubicBezTo>
                  <a:cubicBezTo>
                    <a:pt x="4315" y="329"/>
                    <a:pt x="4349" y="370"/>
                    <a:pt x="4364" y="413"/>
                  </a:cubicBezTo>
                  <a:cubicBezTo>
                    <a:pt x="4356" y="535"/>
                    <a:pt x="4356" y="569"/>
                    <a:pt x="4356" y="515"/>
                  </a:cubicBezTo>
                  <a:cubicBezTo>
                    <a:pt x="4334" y="663"/>
                    <a:pt x="4316" y="711"/>
                    <a:pt x="4208" y="819"/>
                  </a:cubicBezTo>
                  <a:cubicBezTo>
                    <a:pt x="4188" y="839"/>
                    <a:pt x="4128" y="856"/>
                    <a:pt x="4099" y="865"/>
                  </a:cubicBezTo>
                  <a:cubicBezTo>
                    <a:pt x="4085" y="870"/>
                    <a:pt x="3953" y="881"/>
                    <a:pt x="3951" y="881"/>
                  </a:cubicBezTo>
                  <a:cubicBezTo>
                    <a:pt x="3799" y="875"/>
                    <a:pt x="3650" y="861"/>
                    <a:pt x="3499" y="850"/>
                  </a:cubicBezTo>
                  <a:cubicBezTo>
                    <a:pt x="3432" y="839"/>
                    <a:pt x="3364" y="828"/>
                    <a:pt x="3296" y="819"/>
                  </a:cubicBezTo>
                  <a:cubicBezTo>
                    <a:pt x="3242" y="805"/>
                    <a:pt x="3188" y="792"/>
                    <a:pt x="3133" y="780"/>
                  </a:cubicBezTo>
                  <a:cubicBezTo>
                    <a:pt x="3097" y="772"/>
                    <a:pt x="3106" y="781"/>
                    <a:pt x="3094" y="756"/>
                  </a:cubicBezTo>
                  <a:cubicBezTo>
                    <a:pt x="3012" y="819"/>
                    <a:pt x="2915" y="852"/>
                    <a:pt x="2813" y="865"/>
                  </a:cubicBezTo>
                  <a:cubicBezTo>
                    <a:pt x="2753" y="886"/>
                    <a:pt x="2675" y="889"/>
                    <a:pt x="2611" y="897"/>
                  </a:cubicBezTo>
                  <a:cubicBezTo>
                    <a:pt x="2404" y="893"/>
                    <a:pt x="2248" y="889"/>
                    <a:pt x="2057" y="873"/>
                  </a:cubicBezTo>
                  <a:cubicBezTo>
                    <a:pt x="1945" y="844"/>
                    <a:pt x="1833" y="812"/>
                    <a:pt x="1722" y="780"/>
                  </a:cubicBezTo>
                  <a:cubicBezTo>
                    <a:pt x="1717" y="772"/>
                    <a:pt x="1707" y="756"/>
                    <a:pt x="1707" y="756"/>
                  </a:cubicBezTo>
                  <a:cubicBezTo>
                    <a:pt x="1715" y="759"/>
                    <a:pt x="1732" y="756"/>
                    <a:pt x="1730" y="764"/>
                  </a:cubicBezTo>
                  <a:cubicBezTo>
                    <a:pt x="1727" y="776"/>
                    <a:pt x="1710" y="780"/>
                    <a:pt x="1699" y="787"/>
                  </a:cubicBezTo>
                  <a:cubicBezTo>
                    <a:pt x="1676" y="803"/>
                    <a:pt x="1654" y="821"/>
                    <a:pt x="1629" y="834"/>
                  </a:cubicBezTo>
                  <a:cubicBezTo>
                    <a:pt x="1541" y="879"/>
                    <a:pt x="1463" y="882"/>
                    <a:pt x="1364" y="889"/>
                  </a:cubicBezTo>
                  <a:cubicBezTo>
                    <a:pt x="1250" y="883"/>
                    <a:pt x="1142" y="873"/>
                    <a:pt x="1029" y="858"/>
                  </a:cubicBezTo>
                  <a:cubicBezTo>
                    <a:pt x="974" y="840"/>
                    <a:pt x="914" y="834"/>
                    <a:pt x="857" y="819"/>
                  </a:cubicBezTo>
                  <a:cubicBezTo>
                    <a:pt x="737" y="788"/>
                    <a:pt x="619" y="756"/>
                    <a:pt x="499" y="725"/>
                  </a:cubicBezTo>
                  <a:cubicBezTo>
                    <a:pt x="459" y="715"/>
                    <a:pt x="421" y="698"/>
                    <a:pt x="382" y="686"/>
                  </a:cubicBezTo>
                  <a:cubicBezTo>
                    <a:pt x="357" y="679"/>
                    <a:pt x="327" y="675"/>
                    <a:pt x="304" y="663"/>
                  </a:cubicBezTo>
                  <a:cubicBezTo>
                    <a:pt x="269" y="645"/>
                    <a:pt x="240" y="622"/>
                    <a:pt x="203" y="608"/>
                  </a:cubicBezTo>
                  <a:cubicBezTo>
                    <a:pt x="153" y="589"/>
                    <a:pt x="98" y="579"/>
                    <a:pt x="47" y="561"/>
                  </a:cubicBezTo>
                  <a:cubicBezTo>
                    <a:pt x="19" y="519"/>
                    <a:pt x="15" y="505"/>
                    <a:pt x="0" y="460"/>
                  </a:cubicBezTo>
                  <a:cubicBezTo>
                    <a:pt x="3" y="421"/>
                    <a:pt x="2" y="382"/>
                    <a:pt x="8" y="343"/>
                  </a:cubicBezTo>
                  <a:cubicBezTo>
                    <a:pt x="12" y="319"/>
                    <a:pt x="70" y="304"/>
                    <a:pt x="70" y="304"/>
                  </a:cubicBezTo>
                  <a:cubicBezTo>
                    <a:pt x="89" y="277"/>
                    <a:pt x="95" y="281"/>
                    <a:pt x="70" y="281"/>
                  </a:cubicBezTo>
                  <a:close/>
                </a:path>
              </a:pathLst>
            </a:custGeom>
            <a:solidFill>
              <a:srgbClr val="C5C3F1"/>
            </a:solidFill>
            <a:ln w="12700" cap="sq" cmpd="sng">
              <a:solidFill>
                <a:schemeClr val="bg2"/>
              </a:solidFill>
              <a:prstDash val="solid"/>
              <a:round/>
              <a:headEnd/>
              <a:tailEnd/>
            </a:ln>
            <a:effectLst/>
          </p:spPr>
          <p:txBody>
            <a:bodyPr anchor="ctr">
              <a:spAutoFit/>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572" name="Text Box 4">
              <a:extLst>
                <a:ext uri="{FF2B5EF4-FFF2-40B4-BE49-F238E27FC236}">
                  <a16:creationId xmlns:a16="http://schemas.microsoft.com/office/drawing/2014/main" id="{4892382E-E901-7A46-BB03-F8E1BC44EE08}"/>
                </a:ext>
              </a:extLst>
            </p:cNvPr>
            <p:cNvSpPr txBox="1">
              <a:spLocks noChangeArrowheads="1"/>
            </p:cNvSpPr>
            <p:nvPr/>
          </p:nvSpPr>
          <p:spPr bwMode="auto">
            <a:xfrm>
              <a:off x="2822" y="1240"/>
              <a:ext cx="938" cy="227"/>
            </a:xfrm>
            <a:prstGeom prst="rect">
              <a:avLst/>
            </a:prstGeom>
            <a:noFill/>
            <a:ln w="12700" cap="sq">
              <a:noFill/>
              <a:miter lim="800000"/>
              <a:headEnd/>
              <a:tailEnd/>
            </a:ln>
            <a:effectLst/>
          </p:spPr>
          <p:txBody>
            <a:bodyPr wrap="none">
              <a:spAutoFit/>
            </a:bodyPr>
            <a:lstStyle/>
            <a:p>
              <a:pPr algn="ctr">
                <a:lnSpc>
                  <a:spcPct val="80000"/>
                </a:lnSpc>
                <a:spcBef>
                  <a:spcPts val="1200"/>
                </a:spcBef>
                <a:defRPr/>
              </a:pPr>
              <a:r>
                <a:rPr lang="fr-FR" sz="2200">
                  <a:latin typeface="Arial" pitchFamily="34" charset="0"/>
                </a:rPr>
                <a:t>Objectives</a:t>
              </a:r>
              <a:endParaRPr lang="fr-FR">
                <a:solidFill>
                  <a:srgbClr val="FFCC00"/>
                </a:solidFill>
                <a:effectLst>
                  <a:outerShdw blurRad="38100" dist="38100" dir="2700000" algn="tl">
                    <a:srgbClr val="000000"/>
                  </a:outerShdw>
                </a:effectLst>
                <a:latin typeface="Arial" pitchFamily="34" charset="0"/>
              </a:endParaRPr>
            </a:p>
          </p:txBody>
        </p:sp>
      </p:grpSp>
      <p:sp>
        <p:nvSpPr>
          <p:cNvPr id="1389573" name="Text Box 5">
            <a:extLst>
              <a:ext uri="{FF2B5EF4-FFF2-40B4-BE49-F238E27FC236}">
                <a16:creationId xmlns:a16="http://schemas.microsoft.com/office/drawing/2014/main" id="{8297D7C4-BF56-D94D-9CAF-FFC8741F646A}"/>
              </a:ext>
            </a:extLst>
          </p:cNvPr>
          <p:cNvSpPr txBox="1">
            <a:spLocks noChangeArrowheads="1"/>
          </p:cNvSpPr>
          <p:nvPr/>
        </p:nvSpPr>
        <p:spPr bwMode="auto">
          <a:xfrm>
            <a:off x="7971184" y="1686892"/>
            <a:ext cx="2286000" cy="762000"/>
          </a:xfrm>
          <a:prstGeom prst="rect">
            <a:avLst/>
          </a:prstGeom>
          <a:noFill/>
          <a:ln w="12700" cap="sq">
            <a:noFill/>
            <a:miter lim="800000"/>
            <a:headEnd/>
            <a:tailEnd/>
          </a:ln>
          <a:effectLst/>
        </p:spPr>
        <p:txBody>
          <a:bodyPr>
            <a:spAutoFit/>
          </a:bodyPr>
          <a:lstStyle>
            <a:lvl1pPr>
              <a:defRPr kumimoji="1" sz="2400" i="1">
                <a:solidFill>
                  <a:schemeClr val="bg1"/>
                </a:solidFill>
                <a:latin typeface="Symbol" pitchFamily="2" charset="2"/>
              </a:defRPr>
            </a:lvl1pPr>
            <a:lvl2pPr marL="742950" indent="-285750">
              <a:defRPr kumimoji="1" sz="2400" i="1">
                <a:solidFill>
                  <a:schemeClr val="bg1"/>
                </a:solidFill>
                <a:latin typeface="Symbol" pitchFamily="2" charset="2"/>
              </a:defRPr>
            </a:lvl2pPr>
            <a:lvl3pPr marL="1143000" indent="-228600">
              <a:defRPr kumimoji="1" sz="2400" i="1">
                <a:solidFill>
                  <a:schemeClr val="bg1"/>
                </a:solidFill>
                <a:latin typeface="Symbol" pitchFamily="2" charset="2"/>
              </a:defRPr>
            </a:lvl3pPr>
            <a:lvl4pPr marL="1600200" indent="-228600">
              <a:defRPr kumimoji="1" sz="2400" i="1">
                <a:solidFill>
                  <a:schemeClr val="bg1"/>
                </a:solidFill>
                <a:latin typeface="Symbol" pitchFamily="2" charset="2"/>
              </a:defRPr>
            </a:lvl4pPr>
            <a:lvl5pPr marL="2057400" indent="-228600">
              <a:defRPr kumimoji="1" sz="2400" i="1">
                <a:solidFill>
                  <a:schemeClr val="bg1"/>
                </a:solidFill>
                <a:latin typeface="Symbol" pitchFamily="2" charset="2"/>
              </a:defRPr>
            </a:lvl5pPr>
            <a:lvl6pPr marL="2514600" indent="-228600" algn="ctr" eaLnBrk="0" fontAlgn="base" hangingPunct="0">
              <a:spcBef>
                <a:spcPts val="1200"/>
              </a:spcBef>
              <a:spcAft>
                <a:spcPct val="0"/>
              </a:spcAft>
              <a:defRPr kumimoji="1" sz="2400" i="1">
                <a:solidFill>
                  <a:schemeClr val="bg1"/>
                </a:solidFill>
                <a:latin typeface="Symbol" pitchFamily="2" charset="2"/>
              </a:defRPr>
            </a:lvl6pPr>
            <a:lvl7pPr marL="2971800" indent="-228600" algn="ctr" eaLnBrk="0" fontAlgn="base" hangingPunct="0">
              <a:spcBef>
                <a:spcPts val="1200"/>
              </a:spcBef>
              <a:spcAft>
                <a:spcPct val="0"/>
              </a:spcAft>
              <a:defRPr kumimoji="1" sz="2400" i="1">
                <a:solidFill>
                  <a:schemeClr val="bg1"/>
                </a:solidFill>
                <a:latin typeface="Symbol" pitchFamily="2" charset="2"/>
              </a:defRPr>
            </a:lvl7pPr>
            <a:lvl8pPr marL="3429000" indent="-228600" algn="ctr" eaLnBrk="0" fontAlgn="base" hangingPunct="0">
              <a:spcBef>
                <a:spcPts val="1200"/>
              </a:spcBef>
              <a:spcAft>
                <a:spcPct val="0"/>
              </a:spcAft>
              <a:defRPr kumimoji="1" sz="2400" i="1">
                <a:solidFill>
                  <a:schemeClr val="bg1"/>
                </a:solidFill>
                <a:latin typeface="Symbol" pitchFamily="2" charset="2"/>
              </a:defRPr>
            </a:lvl8pPr>
            <a:lvl9pPr marL="3886200" indent="-228600" algn="ctr" eaLnBrk="0" fontAlgn="base" hangingPunct="0">
              <a:spcBef>
                <a:spcPts val="1200"/>
              </a:spcBef>
              <a:spcAft>
                <a:spcPct val="0"/>
              </a:spcAft>
              <a:defRPr kumimoji="1" sz="2400" i="1">
                <a:solidFill>
                  <a:schemeClr val="bg1"/>
                </a:solidFill>
                <a:latin typeface="Symbol" pitchFamily="2" charset="2"/>
              </a:defRPr>
            </a:lvl9pPr>
          </a:lstStyle>
          <a:p>
            <a:pPr algn="ctr">
              <a:defRPr/>
            </a:pPr>
            <a:r>
              <a:rPr lang="fr-FR" altLang="en-US" sz="2200">
                <a:solidFill>
                  <a:srgbClr val="CC00FF"/>
                </a:solidFill>
                <a:effectLst>
                  <a:outerShdw blurRad="38100" dist="38100" dir="2700000" algn="tl">
                    <a:srgbClr val="C0C0C0"/>
                  </a:outerShdw>
                </a:effectLst>
                <a:latin typeface="Arial" panose="020B0604020202020204" pitchFamily="34" charset="0"/>
                <a:cs typeface="Arial" panose="020B0604020202020204" pitchFamily="34" charset="0"/>
              </a:rPr>
              <a:t>WHY</a:t>
            </a:r>
            <a:r>
              <a:rPr lang="fr-FR" altLang="en-US" sz="2200">
                <a:solidFill>
                  <a:srgbClr val="CC00FF"/>
                </a:solidFill>
                <a:latin typeface="Arial" panose="020B0604020202020204" pitchFamily="34" charset="0"/>
                <a:cs typeface="Arial" panose="020B0604020202020204" pitchFamily="34" charset="0"/>
              </a:rPr>
              <a:t> </a:t>
            </a:r>
          </a:p>
          <a:p>
            <a:pPr algn="ctr">
              <a:defRPr/>
            </a:pPr>
            <a:r>
              <a:rPr lang="fr-FR" altLang="en-US" sz="2200">
                <a:solidFill>
                  <a:srgbClr val="CC00FF"/>
                </a:solidFill>
                <a:latin typeface="Arial" panose="020B0604020202020204" pitchFamily="34" charset="0"/>
                <a:cs typeface="Arial" panose="020B0604020202020204" pitchFamily="34" charset="0"/>
              </a:rPr>
              <a:t>a new system?</a:t>
            </a:r>
            <a:endParaRPr lang="fr-FR" altLang="en-US" sz="2800">
              <a:solidFill>
                <a:srgbClr val="CC00FF"/>
              </a:solidFill>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389574" name="Text Box 6">
            <a:extLst>
              <a:ext uri="{FF2B5EF4-FFF2-40B4-BE49-F238E27FC236}">
                <a16:creationId xmlns:a16="http://schemas.microsoft.com/office/drawing/2014/main" id="{821DEC69-177F-504D-848D-071087421B89}"/>
              </a:ext>
            </a:extLst>
          </p:cNvPr>
          <p:cNvSpPr txBox="1">
            <a:spLocks noChangeArrowheads="1"/>
          </p:cNvSpPr>
          <p:nvPr/>
        </p:nvSpPr>
        <p:spPr bwMode="auto">
          <a:xfrm>
            <a:off x="8275984" y="3287092"/>
            <a:ext cx="1752600" cy="762000"/>
          </a:xfrm>
          <a:prstGeom prst="rect">
            <a:avLst/>
          </a:prstGeom>
          <a:noFill/>
          <a:ln w="12700" cap="sq">
            <a:noFill/>
            <a:miter lim="800000"/>
            <a:headEnd/>
            <a:tailEnd/>
          </a:ln>
          <a:effectLst/>
        </p:spPr>
        <p:txBody>
          <a:bodyPr>
            <a:spAutoFit/>
          </a:bodyPr>
          <a:lstStyle>
            <a:lvl1pPr>
              <a:defRPr kumimoji="1" sz="2400" i="1">
                <a:solidFill>
                  <a:schemeClr val="bg1"/>
                </a:solidFill>
                <a:latin typeface="Symbol" pitchFamily="2" charset="2"/>
              </a:defRPr>
            </a:lvl1pPr>
            <a:lvl2pPr marL="742950" indent="-285750">
              <a:defRPr kumimoji="1" sz="2400" i="1">
                <a:solidFill>
                  <a:schemeClr val="bg1"/>
                </a:solidFill>
                <a:latin typeface="Symbol" pitchFamily="2" charset="2"/>
              </a:defRPr>
            </a:lvl2pPr>
            <a:lvl3pPr marL="1143000" indent="-228600">
              <a:defRPr kumimoji="1" sz="2400" i="1">
                <a:solidFill>
                  <a:schemeClr val="bg1"/>
                </a:solidFill>
                <a:latin typeface="Symbol" pitchFamily="2" charset="2"/>
              </a:defRPr>
            </a:lvl3pPr>
            <a:lvl4pPr marL="1600200" indent="-228600">
              <a:defRPr kumimoji="1" sz="2400" i="1">
                <a:solidFill>
                  <a:schemeClr val="bg1"/>
                </a:solidFill>
                <a:latin typeface="Symbol" pitchFamily="2" charset="2"/>
              </a:defRPr>
            </a:lvl4pPr>
            <a:lvl5pPr marL="2057400" indent="-228600">
              <a:defRPr kumimoji="1" sz="2400" i="1">
                <a:solidFill>
                  <a:schemeClr val="bg1"/>
                </a:solidFill>
                <a:latin typeface="Symbol" pitchFamily="2" charset="2"/>
              </a:defRPr>
            </a:lvl5pPr>
            <a:lvl6pPr marL="2514600" indent="-228600" algn="ctr" eaLnBrk="0" fontAlgn="base" hangingPunct="0">
              <a:spcBef>
                <a:spcPts val="1200"/>
              </a:spcBef>
              <a:spcAft>
                <a:spcPct val="0"/>
              </a:spcAft>
              <a:defRPr kumimoji="1" sz="2400" i="1">
                <a:solidFill>
                  <a:schemeClr val="bg1"/>
                </a:solidFill>
                <a:latin typeface="Symbol" pitchFamily="2" charset="2"/>
              </a:defRPr>
            </a:lvl6pPr>
            <a:lvl7pPr marL="2971800" indent="-228600" algn="ctr" eaLnBrk="0" fontAlgn="base" hangingPunct="0">
              <a:spcBef>
                <a:spcPts val="1200"/>
              </a:spcBef>
              <a:spcAft>
                <a:spcPct val="0"/>
              </a:spcAft>
              <a:defRPr kumimoji="1" sz="2400" i="1">
                <a:solidFill>
                  <a:schemeClr val="bg1"/>
                </a:solidFill>
                <a:latin typeface="Symbol" pitchFamily="2" charset="2"/>
              </a:defRPr>
            </a:lvl7pPr>
            <a:lvl8pPr marL="3429000" indent="-228600" algn="ctr" eaLnBrk="0" fontAlgn="base" hangingPunct="0">
              <a:spcBef>
                <a:spcPts val="1200"/>
              </a:spcBef>
              <a:spcAft>
                <a:spcPct val="0"/>
              </a:spcAft>
              <a:defRPr kumimoji="1" sz="2400" i="1">
                <a:solidFill>
                  <a:schemeClr val="bg1"/>
                </a:solidFill>
                <a:latin typeface="Symbol" pitchFamily="2" charset="2"/>
              </a:defRPr>
            </a:lvl8pPr>
            <a:lvl9pPr marL="3886200" indent="-228600" algn="ctr" eaLnBrk="0" fontAlgn="base" hangingPunct="0">
              <a:spcBef>
                <a:spcPts val="1200"/>
              </a:spcBef>
              <a:spcAft>
                <a:spcPct val="0"/>
              </a:spcAft>
              <a:defRPr kumimoji="1" sz="2400" i="1">
                <a:solidFill>
                  <a:schemeClr val="bg1"/>
                </a:solidFill>
                <a:latin typeface="Symbol" pitchFamily="2" charset="2"/>
              </a:defRPr>
            </a:lvl9pPr>
          </a:lstStyle>
          <a:p>
            <a:pPr algn="ctr">
              <a:defRPr/>
            </a:pPr>
            <a:r>
              <a:rPr lang="fr-FR" altLang="en-US" sz="2200">
                <a:solidFill>
                  <a:srgbClr val="CC00FF"/>
                </a:solidFill>
                <a:effectLst>
                  <a:outerShdw blurRad="38100" dist="38100" dir="2700000" algn="tl">
                    <a:srgbClr val="C0C0C0"/>
                  </a:outerShdw>
                </a:effectLst>
                <a:latin typeface="Arial" panose="020B0604020202020204" pitchFamily="34" charset="0"/>
                <a:cs typeface="Arial" panose="020B0604020202020204" pitchFamily="34" charset="0"/>
              </a:rPr>
              <a:t>WHAT</a:t>
            </a:r>
            <a:r>
              <a:rPr lang="fr-FR" altLang="en-US" sz="2200">
                <a:solidFill>
                  <a:srgbClr val="CC00FF"/>
                </a:solidFill>
                <a:latin typeface="Arial" panose="020B0604020202020204" pitchFamily="34" charset="0"/>
                <a:cs typeface="Arial" panose="020B0604020202020204" pitchFamily="34" charset="0"/>
              </a:rPr>
              <a:t> </a:t>
            </a:r>
          </a:p>
          <a:p>
            <a:pPr algn="ctr">
              <a:defRPr/>
            </a:pPr>
            <a:r>
              <a:rPr lang="fr-FR" altLang="en-US" sz="2200">
                <a:solidFill>
                  <a:srgbClr val="CC00FF"/>
                </a:solidFill>
                <a:latin typeface="Arial" panose="020B0604020202020204" pitchFamily="34" charset="0"/>
                <a:cs typeface="Arial" panose="020B0604020202020204" pitchFamily="34" charset="0"/>
              </a:rPr>
              <a:t>services?</a:t>
            </a:r>
            <a:endParaRPr lang="fr-FR" altLang="en-US" sz="2800">
              <a:solidFill>
                <a:schemeClr val="tx1"/>
              </a:solidFill>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389575" name="Text Box 7">
            <a:extLst>
              <a:ext uri="{FF2B5EF4-FFF2-40B4-BE49-F238E27FC236}">
                <a16:creationId xmlns:a16="http://schemas.microsoft.com/office/drawing/2014/main" id="{E3E6C415-90E1-6044-84FB-505445DE1A8B}"/>
              </a:ext>
            </a:extLst>
          </p:cNvPr>
          <p:cNvSpPr txBox="1">
            <a:spLocks noChangeArrowheads="1"/>
          </p:cNvSpPr>
          <p:nvPr/>
        </p:nvSpPr>
        <p:spPr bwMode="auto">
          <a:xfrm>
            <a:off x="8114060" y="4611067"/>
            <a:ext cx="2066925" cy="1446550"/>
          </a:xfrm>
          <a:prstGeom prst="rect">
            <a:avLst/>
          </a:prstGeom>
          <a:noFill/>
          <a:ln w="12700" cap="sq">
            <a:noFill/>
            <a:miter lim="800000"/>
            <a:headEnd/>
            <a:tailEnd/>
          </a:ln>
          <a:effectLst/>
        </p:spPr>
        <p:txBody>
          <a:bodyPr>
            <a:spAutoFit/>
          </a:bodyPr>
          <a:lstStyle>
            <a:lvl1pPr>
              <a:defRPr kumimoji="1" sz="2400" i="1">
                <a:solidFill>
                  <a:schemeClr val="bg1"/>
                </a:solidFill>
                <a:latin typeface="Symbol" pitchFamily="2" charset="2"/>
              </a:defRPr>
            </a:lvl1pPr>
            <a:lvl2pPr marL="742950" indent="-285750">
              <a:defRPr kumimoji="1" sz="2400" i="1">
                <a:solidFill>
                  <a:schemeClr val="bg1"/>
                </a:solidFill>
                <a:latin typeface="Symbol" pitchFamily="2" charset="2"/>
              </a:defRPr>
            </a:lvl2pPr>
            <a:lvl3pPr marL="1143000" indent="-228600">
              <a:defRPr kumimoji="1" sz="2400" i="1">
                <a:solidFill>
                  <a:schemeClr val="bg1"/>
                </a:solidFill>
                <a:latin typeface="Symbol" pitchFamily="2" charset="2"/>
              </a:defRPr>
            </a:lvl3pPr>
            <a:lvl4pPr marL="1600200" indent="-228600">
              <a:defRPr kumimoji="1" sz="2400" i="1">
                <a:solidFill>
                  <a:schemeClr val="bg1"/>
                </a:solidFill>
                <a:latin typeface="Symbol" pitchFamily="2" charset="2"/>
              </a:defRPr>
            </a:lvl4pPr>
            <a:lvl5pPr marL="2057400" indent="-228600">
              <a:defRPr kumimoji="1" sz="2400" i="1">
                <a:solidFill>
                  <a:schemeClr val="bg1"/>
                </a:solidFill>
                <a:latin typeface="Symbol" pitchFamily="2" charset="2"/>
              </a:defRPr>
            </a:lvl5pPr>
            <a:lvl6pPr marL="2514600" indent="-228600" algn="ctr" eaLnBrk="0" fontAlgn="base" hangingPunct="0">
              <a:spcBef>
                <a:spcPts val="1200"/>
              </a:spcBef>
              <a:spcAft>
                <a:spcPct val="0"/>
              </a:spcAft>
              <a:defRPr kumimoji="1" sz="2400" i="1">
                <a:solidFill>
                  <a:schemeClr val="bg1"/>
                </a:solidFill>
                <a:latin typeface="Symbol" pitchFamily="2" charset="2"/>
              </a:defRPr>
            </a:lvl6pPr>
            <a:lvl7pPr marL="2971800" indent="-228600" algn="ctr" eaLnBrk="0" fontAlgn="base" hangingPunct="0">
              <a:spcBef>
                <a:spcPts val="1200"/>
              </a:spcBef>
              <a:spcAft>
                <a:spcPct val="0"/>
              </a:spcAft>
              <a:defRPr kumimoji="1" sz="2400" i="1">
                <a:solidFill>
                  <a:schemeClr val="bg1"/>
                </a:solidFill>
                <a:latin typeface="Symbol" pitchFamily="2" charset="2"/>
              </a:defRPr>
            </a:lvl7pPr>
            <a:lvl8pPr marL="3429000" indent="-228600" algn="ctr" eaLnBrk="0" fontAlgn="base" hangingPunct="0">
              <a:spcBef>
                <a:spcPts val="1200"/>
              </a:spcBef>
              <a:spcAft>
                <a:spcPct val="0"/>
              </a:spcAft>
              <a:defRPr kumimoji="1" sz="2400" i="1">
                <a:solidFill>
                  <a:schemeClr val="bg1"/>
                </a:solidFill>
                <a:latin typeface="Symbol" pitchFamily="2" charset="2"/>
              </a:defRPr>
            </a:lvl8pPr>
            <a:lvl9pPr marL="3886200" indent="-228600" algn="ctr" eaLnBrk="0" fontAlgn="base" hangingPunct="0">
              <a:spcBef>
                <a:spcPts val="1200"/>
              </a:spcBef>
              <a:spcAft>
                <a:spcPct val="0"/>
              </a:spcAft>
              <a:defRPr kumimoji="1" sz="2400" i="1">
                <a:solidFill>
                  <a:schemeClr val="bg1"/>
                </a:solidFill>
                <a:latin typeface="Symbol" pitchFamily="2" charset="2"/>
              </a:defRPr>
            </a:lvl9pPr>
          </a:lstStyle>
          <a:p>
            <a:pPr algn="ctr">
              <a:defRPr/>
            </a:pPr>
            <a:r>
              <a:rPr lang="fr-FR" altLang="en-US" sz="2200">
                <a:solidFill>
                  <a:srgbClr val="CC00FF"/>
                </a:solidFill>
                <a:effectLst>
                  <a:outerShdw blurRad="38100" dist="38100" dir="2700000" algn="tl">
                    <a:srgbClr val="C0C0C0"/>
                  </a:outerShdw>
                </a:effectLst>
                <a:latin typeface="Arial" panose="020B0604020202020204" pitchFamily="34" charset="0"/>
                <a:cs typeface="Arial" panose="020B0604020202020204" pitchFamily="34" charset="0"/>
              </a:rPr>
              <a:t>WHO</a:t>
            </a:r>
            <a:r>
              <a:rPr lang="fr-FR" altLang="en-US" sz="2200">
                <a:solidFill>
                  <a:srgbClr val="CC00FF"/>
                </a:solidFill>
                <a:latin typeface="Arial" panose="020B0604020202020204" pitchFamily="34" charset="0"/>
                <a:cs typeface="Arial" panose="020B0604020202020204" pitchFamily="34" charset="0"/>
              </a:rPr>
              <a:t> </a:t>
            </a:r>
          </a:p>
          <a:p>
            <a:pPr algn="ctr">
              <a:defRPr/>
            </a:pPr>
            <a:r>
              <a:rPr lang="fr-FR" altLang="en-US" sz="2200">
                <a:solidFill>
                  <a:srgbClr val="CC00FF"/>
                </a:solidFill>
                <a:latin typeface="Arial" panose="020B0604020202020204" pitchFamily="34" charset="0"/>
                <a:cs typeface="Arial" panose="020B0604020202020204" pitchFamily="34" charset="0"/>
              </a:rPr>
              <a:t>will be responsible</a:t>
            </a:r>
          </a:p>
          <a:p>
            <a:pPr algn="ctr">
              <a:defRPr/>
            </a:pPr>
            <a:r>
              <a:rPr lang="fr-FR" altLang="en-US" sz="2200">
                <a:solidFill>
                  <a:srgbClr val="CC00FF"/>
                </a:solidFill>
                <a:latin typeface="Arial" panose="020B0604020202020204" pitchFamily="34" charset="0"/>
                <a:cs typeface="Arial" panose="020B0604020202020204" pitchFamily="34" charset="0"/>
              </a:rPr>
              <a:t>for what ?</a:t>
            </a:r>
            <a:endParaRPr lang="fr-FR" altLang="en-US">
              <a:solidFill>
                <a:schemeClr val="hlink"/>
              </a:solidFill>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389576" name="Text Box 8">
            <a:extLst>
              <a:ext uri="{FF2B5EF4-FFF2-40B4-BE49-F238E27FC236}">
                <a16:creationId xmlns:a16="http://schemas.microsoft.com/office/drawing/2014/main" id="{C1DBCBE6-7530-3D44-A1CA-4575359CC675}"/>
              </a:ext>
            </a:extLst>
          </p:cNvPr>
          <p:cNvSpPr txBox="1">
            <a:spLocks noChangeArrowheads="1"/>
          </p:cNvSpPr>
          <p:nvPr/>
        </p:nvSpPr>
        <p:spPr bwMode="auto">
          <a:xfrm>
            <a:off x="6475760" y="2525092"/>
            <a:ext cx="976313" cy="427038"/>
          </a:xfrm>
          <a:prstGeom prst="rect">
            <a:avLst/>
          </a:prstGeom>
          <a:noFill/>
          <a:ln w="12700" cap="sq">
            <a:noFill/>
            <a:miter lim="800000"/>
            <a:headEnd/>
            <a:tailEnd/>
          </a:ln>
          <a:effectLst/>
        </p:spPr>
        <p:txBody>
          <a:bodyPr wrap="none">
            <a:spAutoFit/>
          </a:bodyPr>
          <a:lstStyle/>
          <a:p>
            <a:pPr>
              <a:spcBef>
                <a:spcPts val="1200"/>
              </a:spcBef>
              <a:defRPr/>
            </a:pPr>
            <a:r>
              <a:rPr lang="fr-FR" sz="2200">
                <a:solidFill>
                  <a:srgbClr val="009999"/>
                </a:solidFill>
                <a:latin typeface="Helvetica" charset="0"/>
              </a:rPr>
              <a:t>satisfy</a:t>
            </a:r>
            <a:endParaRPr lang="fr-FR" sz="2800">
              <a:solidFill>
                <a:srgbClr val="009999"/>
              </a:solidFill>
              <a:effectLst>
                <a:outerShdw blurRad="38100" dist="38100" dir="2700000" algn="tl">
                  <a:srgbClr val="000000"/>
                </a:outerShdw>
              </a:effectLst>
              <a:latin typeface="Arial Black" pitchFamily="34" charset="0"/>
            </a:endParaRPr>
          </a:p>
        </p:txBody>
      </p:sp>
      <p:sp>
        <p:nvSpPr>
          <p:cNvPr id="18439" name="Text Box 9">
            <a:extLst>
              <a:ext uri="{FF2B5EF4-FFF2-40B4-BE49-F238E27FC236}">
                <a16:creationId xmlns:a16="http://schemas.microsoft.com/office/drawing/2014/main" id="{14A12603-D244-CD4A-AD87-CEFCF473B714}"/>
              </a:ext>
            </a:extLst>
          </p:cNvPr>
          <p:cNvSpPr txBox="1">
            <a:spLocks noChangeArrowheads="1"/>
          </p:cNvSpPr>
          <p:nvPr/>
        </p:nvSpPr>
        <p:spPr bwMode="auto">
          <a:xfrm>
            <a:off x="3540472" y="4534868"/>
            <a:ext cx="1687512" cy="37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lnSpc>
                <a:spcPct val="110000"/>
              </a:lnSpc>
              <a:spcBef>
                <a:spcPct val="40000"/>
              </a:spcBef>
              <a:buClr>
                <a:schemeClr val="tx2"/>
              </a:buClr>
              <a:buSzPct val="70000"/>
              <a:buFont typeface="Wingdings" pitchFamily="2" charset="2"/>
              <a:buChar char="u"/>
              <a:defRPr kumimoji="1" sz="2200">
                <a:solidFill>
                  <a:schemeClr val="tx1"/>
                </a:solidFill>
                <a:latin typeface="Century" panose="02040604050505020304" pitchFamily="18" charset="0"/>
              </a:defRPr>
            </a:lvl1pPr>
            <a:lvl2pPr marL="742950" indent="-285750">
              <a:lnSpc>
                <a:spcPct val="110000"/>
              </a:lnSpc>
              <a:spcBef>
                <a:spcPct val="25000"/>
              </a:spcBef>
              <a:buClr>
                <a:schemeClr val="tx2"/>
              </a:buClr>
              <a:buChar char="–"/>
              <a:defRPr kumimoji="1" sz="2200">
                <a:solidFill>
                  <a:srgbClr val="333399"/>
                </a:solidFill>
                <a:latin typeface="Century" panose="02040604050505020304" pitchFamily="18" charset="0"/>
              </a:defRPr>
            </a:lvl2pPr>
            <a:lvl3pPr marL="1143000" indent="-228600">
              <a:lnSpc>
                <a:spcPct val="110000"/>
              </a:lnSpc>
              <a:spcBef>
                <a:spcPct val="25000"/>
              </a:spcBef>
              <a:defRPr kumimoji="1" sz="2000">
                <a:solidFill>
                  <a:srgbClr val="333399"/>
                </a:solidFill>
                <a:latin typeface="Century" panose="02040604050505020304" pitchFamily="18" charset="0"/>
              </a:defRPr>
            </a:lvl3pPr>
            <a:lvl4pPr marL="1600200" indent="-228600">
              <a:spcBef>
                <a:spcPct val="20000"/>
              </a:spcBef>
              <a:defRPr kumimoji="1" sz="2400">
                <a:solidFill>
                  <a:srgbClr val="FBD9DC"/>
                </a:solidFill>
                <a:latin typeface="Arial Black" panose="020B0604020202020204" pitchFamily="34" charset="0"/>
              </a:defRPr>
            </a:lvl4pPr>
            <a:lvl5pPr marL="2057400" indent="-228600">
              <a:spcBef>
                <a:spcPct val="20000"/>
              </a:spcBef>
              <a:defRPr kumimoji="1" sz="2000">
                <a:solidFill>
                  <a:srgbClr val="009999"/>
                </a:solidFill>
                <a:latin typeface="Comic Sans MS" panose="030F0902030302020204" pitchFamily="66" charset="0"/>
              </a:defRPr>
            </a:lvl5pPr>
            <a:lvl6pPr marL="2514600" indent="-228600" eaLnBrk="0" fontAlgn="base" hangingPunct="0">
              <a:spcBef>
                <a:spcPct val="20000"/>
              </a:spcBef>
              <a:spcAft>
                <a:spcPct val="0"/>
              </a:spcAft>
              <a:defRPr kumimoji="1" sz="2000">
                <a:solidFill>
                  <a:srgbClr val="009999"/>
                </a:solidFill>
                <a:latin typeface="Comic Sans MS" panose="030F0902030302020204" pitchFamily="66" charset="0"/>
              </a:defRPr>
            </a:lvl6pPr>
            <a:lvl7pPr marL="2971800" indent="-228600" eaLnBrk="0" fontAlgn="base" hangingPunct="0">
              <a:spcBef>
                <a:spcPct val="20000"/>
              </a:spcBef>
              <a:spcAft>
                <a:spcPct val="0"/>
              </a:spcAft>
              <a:defRPr kumimoji="1" sz="2000">
                <a:solidFill>
                  <a:srgbClr val="009999"/>
                </a:solidFill>
                <a:latin typeface="Comic Sans MS" panose="030F0902030302020204" pitchFamily="66" charset="0"/>
              </a:defRPr>
            </a:lvl7pPr>
            <a:lvl8pPr marL="3429000" indent="-228600" eaLnBrk="0" fontAlgn="base" hangingPunct="0">
              <a:spcBef>
                <a:spcPct val="20000"/>
              </a:spcBef>
              <a:spcAft>
                <a:spcPct val="0"/>
              </a:spcAft>
              <a:defRPr kumimoji="1" sz="2000">
                <a:solidFill>
                  <a:srgbClr val="009999"/>
                </a:solidFill>
                <a:latin typeface="Comic Sans MS" panose="030F0902030302020204" pitchFamily="66" charset="0"/>
              </a:defRPr>
            </a:lvl8pPr>
            <a:lvl9pPr marL="3886200" indent="-228600" eaLnBrk="0" fontAlgn="base" hangingPunct="0">
              <a:spcBef>
                <a:spcPct val="20000"/>
              </a:spcBef>
              <a:spcAft>
                <a:spcPct val="0"/>
              </a:spcAft>
              <a:defRPr kumimoji="1" sz="2000">
                <a:solidFill>
                  <a:srgbClr val="009999"/>
                </a:solidFill>
                <a:latin typeface="Comic Sans MS" panose="030F0902030302020204" pitchFamily="66" charset="0"/>
              </a:defRPr>
            </a:lvl9pPr>
          </a:lstStyle>
          <a:p>
            <a:pPr algn="r">
              <a:lnSpc>
                <a:spcPct val="80000"/>
              </a:lnSpc>
              <a:spcBef>
                <a:spcPts val="700"/>
              </a:spcBef>
              <a:buClrTx/>
              <a:buSzTx/>
              <a:buNone/>
            </a:pPr>
            <a:r>
              <a:rPr lang="fr-FR" altLang="en-US">
                <a:solidFill>
                  <a:srgbClr val="009999"/>
                </a:solidFill>
                <a:latin typeface="Helvetica" pitchFamily="2" charset="0"/>
              </a:rPr>
              <a:t>assignment</a:t>
            </a:r>
            <a:endParaRPr lang="fr-FR" altLang="en-US" b="1">
              <a:solidFill>
                <a:schemeClr val="accent2"/>
              </a:solidFill>
              <a:latin typeface="Helvetica" pitchFamily="2" charset="0"/>
            </a:endParaRPr>
          </a:p>
        </p:txBody>
      </p:sp>
      <p:grpSp>
        <p:nvGrpSpPr>
          <p:cNvPr id="18440" name="Group 168">
            <a:extLst>
              <a:ext uri="{FF2B5EF4-FFF2-40B4-BE49-F238E27FC236}">
                <a16:creationId xmlns:a16="http://schemas.microsoft.com/office/drawing/2014/main" id="{480BC9AC-FD69-CF4D-BC4C-B5129F1F9D77}"/>
              </a:ext>
            </a:extLst>
          </p:cNvPr>
          <p:cNvGrpSpPr>
            <a:grpSpLocks/>
          </p:cNvGrpSpPr>
          <p:nvPr/>
        </p:nvGrpSpPr>
        <p:grpSpPr bwMode="auto">
          <a:xfrm>
            <a:off x="4770784" y="2982292"/>
            <a:ext cx="3810000" cy="1524000"/>
            <a:chOff x="2949" y="2076"/>
            <a:chExt cx="2358" cy="839"/>
          </a:xfrm>
        </p:grpSpPr>
        <p:sp>
          <p:nvSpPr>
            <p:cNvPr id="1389665" name="Freeform 97">
              <a:extLst>
                <a:ext uri="{FF2B5EF4-FFF2-40B4-BE49-F238E27FC236}">
                  <a16:creationId xmlns:a16="http://schemas.microsoft.com/office/drawing/2014/main" id="{55E16814-25DB-2146-BED7-9A97682E3F0F}"/>
                </a:ext>
              </a:extLst>
            </p:cNvPr>
            <p:cNvSpPr>
              <a:spLocks/>
            </p:cNvSpPr>
            <p:nvPr/>
          </p:nvSpPr>
          <p:spPr bwMode="auto">
            <a:xfrm>
              <a:off x="3111" y="2120"/>
              <a:ext cx="2196" cy="795"/>
            </a:xfrm>
            <a:custGeom>
              <a:avLst/>
              <a:gdLst/>
              <a:ahLst/>
              <a:cxnLst>
                <a:cxn ang="0">
                  <a:pos x="716" y="113"/>
                </a:cxn>
                <a:cxn ang="0">
                  <a:pos x="807" y="108"/>
                </a:cxn>
                <a:cxn ang="0">
                  <a:pos x="903" y="113"/>
                </a:cxn>
                <a:cxn ang="0">
                  <a:pos x="985" y="123"/>
                </a:cxn>
                <a:cxn ang="0">
                  <a:pos x="1069" y="128"/>
                </a:cxn>
                <a:cxn ang="0">
                  <a:pos x="1151" y="128"/>
                </a:cxn>
                <a:cxn ang="0">
                  <a:pos x="1231" y="121"/>
                </a:cxn>
                <a:cxn ang="0">
                  <a:pos x="1311" y="106"/>
                </a:cxn>
                <a:cxn ang="0">
                  <a:pos x="1431" y="75"/>
                </a:cxn>
                <a:cxn ang="0">
                  <a:pos x="1576" y="41"/>
                </a:cxn>
                <a:cxn ang="0">
                  <a:pos x="1723" y="14"/>
                </a:cxn>
                <a:cxn ang="0">
                  <a:pos x="1872" y="1"/>
                </a:cxn>
                <a:cxn ang="0">
                  <a:pos x="2019" y="2"/>
                </a:cxn>
                <a:cxn ang="0">
                  <a:pos x="2145" y="24"/>
                </a:cxn>
                <a:cxn ang="0">
                  <a:pos x="2192" y="80"/>
                </a:cxn>
                <a:cxn ang="0">
                  <a:pos x="2185" y="149"/>
                </a:cxn>
                <a:cxn ang="0">
                  <a:pos x="2139" y="184"/>
                </a:cxn>
                <a:cxn ang="0">
                  <a:pos x="2064" y="192"/>
                </a:cxn>
                <a:cxn ang="0">
                  <a:pos x="1977" y="186"/>
                </a:cxn>
                <a:cxn ang="0">
                  <a:pos x="1893" y="180"/>
                </a:cxn>
                <a:cxn ang="0">
                  <a:pos x="1832" y="188"/>
                </a:cxn>
                <a:cxn ang="0">
                  <a:pos x="1801" y="279"/>
                </a:cxn>
                <a:cxn ang="0">
                  <a:pos x="1801" y="462"/>
                </a:cxn>
                <a:cxn ang="0">
                  <a:pos x="1824" y="720"/>
                </a:cxn>
                <a:cxn ang="0">
                  <a:pos x="1845" y="1056"/>
                </a:cxn>
                <a:cxn ang="0">
                  <a:pos x="1870" y="1313"/>
                </a:cxn>
                <a:cxn ang="0">
                  <a:pos x="1847" y="1389"/>
                </a:cxn>
                <a:cxn ang="0">
                  <a:pos x="1782" y="1444"/>
                </a:cxn>
                <a:cxn ang="0">
                  <a:pos x="1696" y="1467"/>
                </a:cxn>
                <a:cxn ang="0">
                  <a:pos x="1610" y="1482"/>
                </a:cxn>
                <a:cxn ang="0">
                  <a:pos x="1524" y="1494"/>
                </a:cxn>
                <a:cxn ang="0">
                  <a:pos x="1437" y="1504"/>
                </a:cxn>
                <a:cxn ang="0">
                  <a:pos x="1347" y="1513"/>
                </a:cxn>
                <a:cxn ang="0">
                  <a:pos x="1246" y="1526"/>
                </a:cxn>
                <a:cxn ang="0">
                  <a:pos x="1126" y="1541"/>
                </a:cxn>
                <a:cxn ang="0">
                  <a:pos x="1007" y="1555"/>
                </a:cxn>
                <a:cxn ang="0">
                  <a:pos x="889" y="1567"/>
                </a:cxn>
                <a:cxn ang="0">
                  <a:pos x="773" y="1574"/>
                </a:cxn>
                <a:cxn ang="0">
                  <a:pos x="653" y="1578"/>
                </a:cxn>
                <a:cxn ang="0">
                  <a:pos x="540" y="1582"/>
                </a:cxn>
                <a:cxn ang="0">
                  <a:pos x="426" y="1587"/>
                </a:cxn>
                <a:cxn ang="0">
                  <a:pos x="313" y="1590"/>
                </a:cxn>
                <a:cxn ang="0">
                  <a:pos x="202" y="1584"/>
                </a:cxn>
                <a:cxn ang="0">
                  <a:pos x="96" y="1564"/>
                </a:cxn>
                <a:cxn ang="0">
                  <a:pos x="12" y="1513"/>
                </a:cxn>
                <a:cxn ang="0">
                  <a:pos x="8" y="1424"/>
                </a:cxn>
                <a:cxn ang="0">
                  <a:pos x="76" y="1354"/>
                </a:cxn>
                <a:cxn ang="0">
                  <a:pos x="174" y="1348"/>
                </a:cxn>
                <a:cxn ang="0">
                  <a:pos x="288" y="1365"/>
                </a:cxn>
                <a:cxn ang="0">
                  <a:pos x="435" y="1285"/>
                </a:cxn>
                <a:cxn ang="0">
                  <a:pos x="483" y="1014"/>
                </a:cxn>
                <a:cxn ang="0">
                  <a:pos x="426" y="734"/>
                </a:cxn>
                <a:cxn ang="0">
                  <a:pos x="408" y="493"/>
                </a:cxn>
                <a:cxn ang="0">
                  <a:pos x="441" y="310"/>
                </a:cxn>
                <a:cxn ang="0">
                  <a:pos x="492" y="223"/>
                </a:cxn>
                <a:cxn ang="0">
                  <a:pos x="572" y="147"/>
                </a:cxn>
                <a:cxn ang="0">
                  <a:pos x="628" y="118"/>
                </a:cxn>
              </a:cxnLst>
              <a:rect l="0" t="0" r="r" b="b"/>
              <a:pathLst>
                <a:path w="2196" h="1590">
                  <a:moveTo>
                    <a:pt x="655" y="118"/>
                  </a:moveTo>
                  <a:lnTo>
                    <a:pt x="685" y="115"/>
                  </a:lnTo>
                  <a:lnTo>
                    <a:pt x="716" y="113"/>
                  </a:lnTo>
                  <a:lnTo>
                    <a:pt x="744" y="110"/>
                  </a:lnTo>
                  <a:lnTo>
                    <a:pt x="777" y="108"/>
                  </a:lnTo>
                  <a:lnTo>
                    <a:pt x="807" y="108"/>
                  </a:lnTo>
                  <a:lnTo>
                    <a:pt x="838" y="108"/>
                  </a:lnTo>
                  <a:lnTo>
                    <a:pt x="870" y="109"/>
                  </a:lnTo>
                  <a:lnTo>
                    <a:pt x="903" y="113"/>
                  </a:lnTo>
                  <a:lnTo>
                    <a:pt x="929" y="117"/>
                  </a:lnTo>
                  <a:lnTo>
                    <a:pt x="958" y="119"/>
                  </a:lnTo>
                  <a:lnTo>
                    <a:pt x="985" y="123"/>
                  </a:lnTo>
                  <a:lnTo>
                    <a:pt x="1013" y="124"/>
                  </a:lnTo>
                  <a:lnTo>
                    <a:pt x="1040" y="127"/>
                  </a:lnTo>
                  <a:lnTo>
                    <a:pt x="1069" y="128"/>
                  </a:lnTo>
                  <a:lnTo>
                    <a:pt x="1095" y="128"/>
                  </a:lnTo>
                  <a:lnTo>
                    <a:pt x="1124" y="128"/>
                  </a:lnTo>
                  <a:lnTo>
                    <a:pt x="1151" y="128"/>
                  </a:lnTo>
                  <a:lnTo>
                    <a:pt x="1177" y="127"/>
                  </a:lnTo>
                  <a:lnTo>
                    <a:pt x="1204" y="124"/>
                  </a:lnTo>
                  <a:lnTo>
                    <a:pt x="1231" y="121"/>
                  </a:lnTo>
                  <a:lnTo>
                    <a:pt x="1257" y="117"/>
                  </a:lnTo>
                  <a:lnTo>
                    <a:pt x="1284" y="113"/>
                  </a:lnTo>
                  <a:lnTo>
                    <a:pt x="1311" y="106"/>
                  </a:lnTo>
                  <a:lnTo>
                    <a:pt x="1338" y="100"/>
                  </a:lnTo>
                  <a:lnTo>
                    <a:pt x="1385" y="87"/>
                  </a:lnTo>
                  <a:lnTo>
                    <a:pt x="1431" y="75"/>
                  </a:lnTo>
                  <a:lnTo>
                    <a:pt x="1479" y="63"/>
                  </a:lnTo>
                  <a:lnTo>
                    <a:pt x="1528" y="52"/>
                  </a:lnTo>
                  <a:lnTo>
                    <a:pt x="1576" y="41"/>
                  </a:lnTo>
                  <a:lnTo>
                    <a:pt x="1626" y="31"/>
                  </a:lnTo>
                  <a:lnTo>
                    <a:pt x="1673" y="22"/>
                  </a:lnTo>
                  <a:lnTo>
                    <a:pt x="1723" y="14"/>
                  </a:lnTo>
                  <a:lnTo>
                    <a:pt x="1772" y="9"/>
                  </a:lnTo>
                  <a:lnTo>
                    <a:pt x="1822" y="4"/>
                  </a:lnTo>
                  <a:lnTo>
                    <a:pt x="1872" y="1"/>
                  </a:lnTo>
                  <a:lnTo>
                    <a:pt x="1921" y="0"/>
                  </a:lnTo>
                  <a:lnTo>
                    <a:pt x="1969" y="0"/>
                  </a:lnTo>
                  <a:lnTo>
                    <a:pt x="2019" y="2"/>
                  </a:lnTo>
                  <a:lnTo>
                    <a:pt x="2068" y="8"/>
                  </a:lnTo>
                  <a:lnTo>
                    <a:pt x="2116" y="15"/>
                  </a:lnTo>
                  <a:lnTo>
                    <a:pt x="2145" y="24"/>
                  </a:lnTo>
                  <a:lnTo>
                    <a:pt x="2165" y="40"/>
                  </a:lnTo>
                  <a:lnTo>
                    <a:pt x="2181" y="58"/>
                  </a:lnTo>
                  <a:lnTo>
                    <a:pt x="2192" y="80"/>
                  </a:lnTo>
                  <a:lnTo>
                    <a:pt x="2196" y="104"/>
                  </a:lnTo>
                  <a:lnTo>
                    <a:pt x="2194" y="127"/>
                  </a:lnTo>
                  <a:lnTo>
                    <a:pt x="2185" y="149"/>
                  </a:lnTo>
                  <a:lnTo>
                    <a:pt x="2171" y="167"/>
                  </a:lnTo>
                  <a:lnTo>
                    <a:pt x="2158" y="178"/>
                  </a:lnTo>
                  <a:lnTo>
                    <a:pt x="2139" y="184"/>
                  </a:lnTo>
                  <a:lnTo>
                    <a:pt x="2116" y="189"/>
                  </a:lnTo>
                  <a:lnTo>
                    <a:pt x="2091" y="191"/>
                  </a:lnTo>
                  <a:lnTo>
                    <a:pt x="2064" y="192"/>
                  </a:lnTo>
                  <a:lnTo>
                    <a:pt x="2036" y="191"/>
                  </a:lnTo>
                  <a:lnTo>
                    <a:pt x="2005" y="188"/>
                  </a:lnTo>
                  <a:lnTo>
                    <a:pt x="1977" y="186"/>
                  </a:lnTo>
                  <a:lnTo>
                    <a:pt x="1946" y="184"/>
                  </a:lnTo>
                  <a:lnTo>
                    <a:pt x="1917" y="182"/>
                  </a:lnTo>
                  <a:lnTo>
                    <a:pt x="1893" y="180"/>
                  </a:lnTo>
                  <a:lnTo>
                    <a:pt x="1868" y="182"/>
                  </a:lnTo>
                  <a:lnTo>
                    <a:pt x="1849" y="183"/>
                  </a:lnTo>
                  <a:lnTo>
                    <a:pt x="1832" y="188"/>
                  </a:lnTo>
                  <a:lnTo>
                    <a:pt x="1820" y="195"/>
                  </a:lnTo>
                  <a:lnTo>
                    <a:pt x="1814" y="205"/>
                  </a:lnTo>
                  <a:lnTo>
                    <a:pt x="1801" y="279"/>
                  </a:lnTo>
                  <a:lnTo>
                    <a:pt x="1797" y="349"/>
                  </a:lnTo>
                  <a:lnTo>
                    <a:pt x="1799" y="412"/>
                  </a:lnTo>
                  <a:lnTo>
                    <a:pt x="1801" y="462"/>
                  </a:lnTo>
                  <a:lnTo>
                    <a:pt x="1805" y="562"/>
                  </a:lnTo>
                  <a:lnTo>
                    <a:pt x="1813" y="635"/>
                  </a:lnTo>
                  <a:lnTo>
                    <a:pt x="1824" y="720"/>
                  </a:lnTo>
                  <a:lnTo>
                    <a:pt x="1841" y="859"/>
                  </a:lnTo>
                  <a:lnTo>
                    <a:pt x="1847" y="960"/>
                  </a:lnTo>
                  <a:lnTo>
                    <a:pt x="1845" y="1056"/>
                  </a:lnTo>
                  <a:lnTo>
                    <a:pt x="1849" y="1161"/>
                  </a:lnTo>
                  <a:lnTo>
                    <a:pt x="1868" y="1289"/>
                  </a:lnTo>
                  <a:lnTo>
                    <a:pt x="1870" y="1313"/>
                  </a:lnTo>
                  <a:lnTo>
                    <a:pt x="1868" y="1339"/>
                  </a:lnTo>
                  <a:lnTo>
                    <a:pt x="1858" y="1364"/>
                  </a:lnTo>
                  <a:lnTo>
                    <a:pt x="1847" y="1389"/>
                  </a:lnTo>
                  <a:lnTo>
                    <a:pt x="1828" y="1411"/>
                  </a:lnTo>
                  <a:lnTo>
                    <a:pt x="1807" y="1430"/>
                  </a:lnTo>
                  <a:lnTo>
                    <a:pt x="1782" y="1444"/>
                  </a:lnTo>
                  <a:lnTo>
                    <a:pt x="1751" y="1455"/>
                  </a:lnTo>
                  <a:lnTo>
                    <a:pt x="1723" y="1461"/>
                  </a:lnTo>
                  <a:lnTo>
                    <a:pt x="1696" y="1467"/>
                  </a:lnTo>
                  <a:lnTo>
                    <a:pt x="1668" y="1472"/>
                  </a:lnTo>
                  <a:lnTo>
                    <a:pt x="1639" y="1477"/>
                  </a:lnTo>
                  <a:lnTo>
                    <a:pt x="1610" y="1482"/>
                  </a:lnTo>
                  <a:lnTo>
                    <a:pt x="1582" y="1486"/>
                  </a:lnTo>
                  <a:lnTo>
                    <a:pt x="1553" y="1490"/>
                  </a:lnTo>
                  <a:lnTo>
                    <a:pt x="1524" y="1494"/>
                  </a:lnTo>
                  <a:lnTo>
                    <a:pt x="1494" y="1496"/>
                  </a:lnTo>
                  <a:lnTo>
                    <a:pt x="1465" y="1500"/>
                  </a:lnTo>
                  <a:lnTo>
                    <a:pt x="1437" y="1504"/>
                  </a:lnTo>
                  <a:lnTo>
                    <a:pt x="1406" y="1507"/>
                  </a:lnTo>
                  <a:lnTo>
                    <a:pt x="1376" y="1511"/>
                  </a:lnTo>
                  <a:lnTo>
                    <a:pt x="1347" y="1513"/>
                  </a:lnTo>
                  <a:lnTo>
                    <a:pt x="1317" y="1517"/>
                  </a:lnTo>
                  <a:lnTo>
                    <a:pt x="1286" y="1521"/>
                  </a:lnTo>
                  <a:lnTo>
                    <a:pt x="1246" y="1526"/>
                  </a:lnTo>
                  <a:lnTo>
                    <a:pt x="1206" y="1532"/>
                  </a:lnTo>
                  <a:lnTo>
                    <a:pt x="1166" y="1537"/>
                  </a:lnTo>
                  <a:lnTo>
                    <a:pt x="1126" y="1541"/>
                  </a:lnTo>
                  <a:lnTo>
                    <a:pt x="1086" y="1546"/>
                  </a:lnTo>
                  <a:lnTo>
                    <a:pt x="1048" y="1551"/>
                  </a:lnTo>
                  <a:lnTo>
                    <a:pt x="1007" y="1555"/>
                  </a:lnTo>
                  <a:lnTo>
                    <a:pt x="969" y="1559"/>
                  </a:lnTo>
                  <a:lnTo>
                    <a:pt x="929" y="1563"/>
                  </a:lnTo>
                  <a:lnTo>
                    <a:pt x="889" y="1567"/>
                  </a:lnTo>
                  <a:lnTo>
                    <a:pt x="851" y="1569"/>
                  </a:lnTo>
                  <a:lnTo>
                    <a:pt x="811" y="1572"/>
                  </a:lnTo>
                  <a:lnTo>
                    <a:pt x="773" y="1574"/>
                  </a:lnTo>
                  <a:lnTo>
                    <a:pt x="733" y="1576"/>
                  </a:lnTo>
                  <a:lnTo>
                    <a:pt x="693" y="1577"/>
                  </a:lnTo>
                  <a:lnTo>
                    <a:pt x="653" y="1578"/>
                  </a:lnTo>
                  <a:lnTo>
                    <a:pt x="614" y="1578"/>
                  </a:lnTo>
                  <a:lnTo>
                    <a:pt x="578" y="1580"/>
                  </a:lnTo>
                  <a:lnTo>
                    <a:pt x="540" y="1582"/>
                  </a:lnTo>
                  <a:lnTo>
                    <a:pt x="502" y="1584"/>
                  </a:lnTo>
                  <a:lnTo>
                    <a:pt x="464" y="1586"/>
                  </a:lnTo>
                  <a:lnTo>
                    <a:pt x="426" y="1587"/>
                  </a:lnTo>
                  <a:lnTo>
                    <a:pt x="387" y="1589"/>
                  </a:lnTo>
                  <a:lnTo>
                    <a:pt x="351" y="1590"/>
                  </a:lnTo>
                  <a:lnTo>
                    <a:pt x="313" y="1590"/>
                  </a:lnTo>
                  <a:lnTo>
                    <a:pt x="275" y="1589"/>
                  </a:lnTo>
                  <a:lnTo>
                    <a:pt x="239" y="1587"/>
                  </a:lnTo>
                  <a:lnTo>
                    <a:pt x="202" y="1584"/>
                  </a:lnTo>
                  <a:lnTo>
                    <a:pt x="166" y="1580"/>
                  </a:lnTo>
                  <a:lnTo>
                    <a:pt x="130" y="1573"/>
                  </a:lnTo>
                  <a:lnTo>
                    <a:pt x="96" y="1564"/>
                  </a:lnTo>
                  <a:lnTo>
                    <a:pt x="61" y="1554"/>
                  </a:lnTo>
                  <a:lnTo>
                    <a:pt x="33" y="1538"/>
                  </a:lnTo>
                  <a:lnTo>
                    <a:pt x="12" y="1513"/>
                  </a:lnTo>
                  <a:lnTo>
                    <a:pt x="2" y="1486"/>
                  </a:lnTo>
                  <a:lnTo>
                    <a:pt x="0" y="1455"/>
                  </a:lnTo>
                  <a:lnTo>
                    <a:pt x="8" y="1424"/>
                  </a:lnTo>
                  <a:lnTo>
                    <a:pt x="23" y="1395"/>
                  </a:lnTo>
                  <a:lnTo>
                    <a:pt x="46" y="1370"/>
                  </a:lnTo>
                  <a:lnTo>
                    <a:pt x="76" y="1354"/>
                  </a:lnTo>
                  <a:lnTo>
                    <a:pt x="107" y="1347"/>
                  </a:lnTo>
                  <a:lnTo>
                    <a:pt x="139" y="1346"/>
                  </a:lnTo>
                  <a:lnTo>
                    <a:pt x="174" y="1348"/>
                  </a:lnTo>
                  <a:lnTo>
                    <a:pt x="210" y="1354"/>
                  </a:lnTo>
                  <a:lnTo>
                    <a:pt x="248" y="1360"/>
                  </a:lnTo>
                  <a:lnTo>
                    <a:pt x="288" y="1365"/>
                  </a:lnTo>
                  <a:lnTo>
                    <a:pt x="328" y="1369"/>
                  </a:lnTo>
                  <a:lnTo>
                    <a:pt x="366" y="1368"/>
                  </a:lnTo>
                  <a:lnTo>
                    <a:pt x="435" y="1285"/>
                  </a:lnTo>
                  <a:lnTo>
                    <a:pt x="473" y="1198"/>
                  </a:lnTo>
                  <a:lnTo>
                    <a:pt x="487" y="1108"/>
                  </a:lnTo>
                  <a:lnTo>
                    <a:pt x="483" y="1014"/>
                  </a:lnTo>
                  <a:lnTo>
                    <a:pt x="468" y="921"/>
                  </a:lnTo>
                  <a:lnTo>
                    <a:pt x="447" y="826"/>
                  </a:lnTo>
                  <a:lnTo>
                    <a:pt x="426" y="734"/>
                  </a:lnTo>
                  <a:lnTo>
                    <a:pt x="410" y="643"/>
                  </a:lnTo>
                  <a:lnTo>
                    <a:pt x="407" y="569"/>
                  </a:lnTo>
                  <a:lnTo>
                    <a:pt x="408" y="493"/>
                  </a:lnTo>
                  <a:lnTo>
                    <a:pt x="418" y="419"/>
                  </a:lnTo>
                  <a:lnTo>
                    <a:pt x="431" y="343"/>
                  </a:lnTo>
                  <a:lnTo>
                    <a:pt x="441" y="310"/>
                  </a:lnTo>
                  <a:lnTo>
                    <a:pt x="454" y="280"/>
                  </a:lnTo>
                  <a:lnTo>
                    <a:pt x="471" y="252"/>
                  </a:lnTo>
                  <a:lnTo>
                    <a:pt x="492" y="223"/>
                  </a:lnTo>
                  <a:lnTo>
                    <a:pt x="517" y="197"/>
                  </a:lnTo>
                  <a:lnTo>
                    <a:pt x="544" y="171"/>
                  </a:lnTo>
                  <a:lnTo>
                    <a:pt x="572" y="147"/>
                  </a:lnTo>
                  <a:lnTo>
                    <a:pt x="603" y="122"/>
                  </a:lnTo>
                  <a:lnTo>
                    <a:pt x="614" y="118"/>
                  </a:lnTo>
                  <a:lnTo>
                    <a:pt x="628" y="118"/>
                  </a:lnTo>
                  <a:lnTo>
                    <a:pt x="641" y="118"/>
                  </a:lnTo>
                  <a:lnTo>
                    <a:pt x="655" y="118"/>
                  </a:lnTo>
                  <a:close/>
                </a:path>
              </a:pathLst>
            </a:custGeom>
            <a:solidFill>
              <a:srgbClr val="000000"/>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66" name="Freeform 98">
              <a:extLst>
                <a:ext uri="{FF2B5EF4-FFF2-40B4-BE49-F238E27FC236}">
                  <a16:creationId xmlns:a16="http://schemas.microsoft.com/office/drawing/2014/main" id="{E7225103-0319-E04A-B4F8-BB05136AF9D3}"/>
                </a:ext>
              </a:extLst>
            </p:cNvPr>
            <p:cNvSpPr>
              <a:spLocks/>
            </p:cNvSpPr>
            <p:nvPr/>
          </p:nvSpPr>
          <p:spPr bwMode="auto">
            <a:xfrm>
              <a:off x="2959" y="2080"/>
              <a:ext cx="2193" cy="794"/>
            </a:xfrm>
            <a:custGeom>
              <a:avLst/>
              <a:gdLst/>
              <a:ahLst/>
              <a:cxnLst>
                <a:cxn ang="0">
                  <a:pos x="713" y="115"/>
                </a:cxn>
                <a:cxn ang="0">
                  <a:pos x="805" y="109"/>
                </a:cxn>
                <a:cxn ang="0">
                  <a:pos x="900" y="115"/>
                </a:cxn>
                <a:cxn ang="0">
                  <a:pos x="982" y="124"/>
                </a:cxn>
                <a:cxn ang="0">
                  <a:pos x="1066" y="129"/>
                </a:cxn>
                <a:cxn ang="0">
                  <a:pos x="1148" y="129"/>
                </a:cxn>
                <a:cxn ang="0">
                  <a:pos x="1230" y="122"/>
                </a:cxn>
                <a:cxn ang="0">
                  <a:pos x="1310" y="108"/>
                </a:cxn>
                <a:cxn ang="0">
                  <a:pos x="1430" y="76"/>
                </a:cxn>
                <a:cxn ang="0">
                  <a:pos x="1573" y="42"/>
                </a:cxn>
                <a:cxn ang="0">
                  <a:pos x="1720" y="16"/>
                </a:cxn>
                <a:cxn ang="0">
                  <a:pos x="1869" y="1"/>
                </a:cxn>
                <a:cxn ang="0">
                  <a:pos x="2016" y="3"/>
                </a:cxn>
                <a:cxn ang="0">
                  <a:pos x="2142" y="25"/>
                </a:cxn>
                <a:cxn ang="0">
                  <a:pos x="2190" y="81"/>
                </a:cxn>
                <a:cxn ang="0">
                  <a:pos x="2182" y="150"/>
                </a:cxn>
                <a:cxn ang="0">
                  <a:pos x="2136" y="186"/>
                </a:cxn>
                <a:cxn ang="0">
                  <a:pos x="2062" y="192"/>
                </a:cxn>
                <a:cxn ang="0">
                  <a:pos x="1974" y="187"/>
                </a:cxn>
                <a:cxn ang="0">
                  <a:pos x="1890" y="181"/>
                </a:cxn>
                <a:cxn ang="0">
                  <a:pos x="1829" y="189"/>
                </a:cxn>
                <a:cxn ang="0">
                  <a:pos x="1799" y="280"/>
                </a:cxn>
                <a:cxn ang="0">
                  <a:pos x="1799" y="463"/>
                </a:cxn>
                <a:cxn ang="0">
                  <a:pos x="1821" y="723"/>
                </a:cxn>
                <a:cxn ang="0">
                  <a:pos x="1842" y="1058"/>
                </a:cxn>
                <a:cxn ang="0">
                  <a:pos x="1867" y="1314"/>
                </a:cxn>
                <a:cxn ang="0">
                  <a:pos x="1844" y="1389"/>
                </a:cxn>
                <a:cxn ang="0">
                  <a:pos x="1779" y="1446"/>
                </a:cxn>
                <a:cxn ang="0">
                  <a:pos x="1694" y="1468"/>
                </a:cxn>
                <a:cxn ang="0">
                  <a:pos x="1608" y="1483"/>
                </a:cxn>
                <a:cxn ang="0">
                  <a:pos x="1522" y="1494"/>
                </a:cxn>
                <a:cxn ang="0">
                  <a:pos x="1434" y="1505"/>
                </a:cxn>
                <a:cxn ang="0">
                  <a:pos x="1345" y="1514"/>
                </a:cxn>
                <a:cxn ang="0">
                  <a:pos x="1243" y="1527"/>
                </a:cxn>
                <a:cxn ang="0">
                  <a:pos x="1125" y="1542"/>
                </a:cxn>
                <a:cxn ang="0">
                  <a:pos x="1007" y="1555"/>
                </a:cxn>
                <a:cxn ang="0">
                  <a:pos x="889" y="1567"/>
                </a:cxn>
                <a:cxn ang="0">
                  <a:pos x="770" y="1575"/>
                </a:cxn>
                <a:cxn ang="0">
                  <a:pos x="650" y="1579"/>
                </a:cxn>
                <a:cxn ang="0">
                  <a:pos x="538" y="1583"/>
                </a:cxn>
                <a:cxn ang="0">
                  <a:pos x="423" y="1589"/>
                </a:cxn>
                <a:cxn ang="0">
                  <a:pos x="310" y="1590"/>
                </a:cxn>
                <a:cxn ang="0">
                  <a:pos x="200" y="1584"/>
                </a:cxn>
                <a:cxn ang="0">
                  <a:pos x="93" y="1564"/>
                </a:cxn>
                <a:cxn ang="0">
                  <a:pos x="11" y="1514"/>
                </a:cxn>
                <a:cxn ang="0">
                  <a:pos x="5" y="1424"/>
                </a:cxn>
                <a:cxn ang="0">
                  <a:pos x="74" y="1354"/>
                </a:cxn>
                <a:cxn ang="0">
                  <a:pos x="171" y="1349"/>
                </a:cxn>
                <a:cxn ang="0">
                  <a:pos x="286" y="1367"/>
                </a:cxn>
                <a:cxn ang="0">
                  <a:pos x="433" y="1286"/>
                </a:cxn>
                <a:cxn ang="0">
                  <a:pos x="480" y="1016"/>
                </a:cxn>
                <a:cxn ang="0">
                  <a:pos x="423" y="736"/>
                </a:cxn>
                <a:cxn ang="0">
                  <a:pos x="406" y="494"/>
                </a:cxn>
                <a:cxn ang="0">
                  <a:pos x="440" y="312"/>
                </a:cxn>
                <a:cxn ang="0">
                  <a:pos x="490" y="225"/>
                </a:cxn>
                <a:cxn ang="0">
                  <a:pos x="570" y="148"/>
                </a:cxn>
                <a:cxn ang="0">
                  <a:pos x="625" y="118"/>
                </a:cxn>
              </a:cxnLst>
              <a:rect l="0" t="0" r="r" b="b"/>
              <a:pathLst>
                <a:path w="2193" h="1590">
                  <a:moveTo>
                    <a:pt x="652" y="120"/>
                  </a:moveTo>
                  <a:lnTo>
                    <a:pt x="683" y="117"/>
                  </a:lnTo>
                  <a:lnTo>
                    <a:pt x="713" y="115"/>
                  </a:lnTo>
                  <a:lnTo>
                    <a:pt x="744" y="112"/>
                  </a:lnTo>
                  <a:lnTo>
                    <a:pt x="774" y="109"/>
                  </a:lnTo>
                  <a:lnTo>
                    <a:pt x="805" y="109"/>
                  </a:lnTo>
                  <a:lnTo>
                    <a:pt x="837" y="109"/>
                  </a:lnTo>
                  <a:lnTo>
                    <a:pt x="868" y="111"/>
                  </a:lnTo>
                  <a:lnTo>
                    <a:pt x="900" y="115"/>
                  </a:lnTo>
                  <a:lnTo>
                    <a:pt x="927" y="118"/>
                  </a:lnTo>
                  <a:lnTo>
                    <a:pt x="955" y="121"/>
                  </a:lnTo>
                  <a:lnTo>
                    <a:pt x="982" y="124"/>
                  </a:lnTo>
                  <a:lnTo>
                    <a:pt x="1011" y="126"/>
                  </a:lnTo>
                  <a:lnTo>
                    <a:pt x="1039" y="128"/>
                  </a:lnTo>
                  <a:lnTo>
                    <a:pt x="1066" y="129"/>
                  </a:lnTo>
                  <a:lnTo>
                    <a:pt x="1095" y="130"/>
                  </a:lnTo>
                  <a:lnTo>
                    <a:pt x="1121" y="130"/>
                  </a:lnTo>
                  <a:lnTo>
                    <a:pt x="1148" y="129"/>
                  </a:lnTo>
                  <a:lnTo>
                    <a:pt x="1177" y="128"/>
                  </a:lnTo>
                  <a:lnTo>
                    <a:pt x="1203" y="126"/>
                  </a:lnTo>
                  <a:lnTo>
                    <a:pt x="1230" y="122"/>
                  </a:lnTo>
                  <a:lnTo>
                    <a:pt x="1257" y="118"/>
                  </a:lnTo>
                  <a:lnTo>
                    <a:pt x="1283" y="115"/>
                  </a:lnTo>
                  <a:lnTo>
                    <a:pt x="1310" y="108"/>
                  </a:lnTo>
                  <a:lnTo>
                    <a:pt x="1337" y="102"/>
                  </a:lnTo>
                  <a:lnTo>
                    <a:pt x="1383" y="89"/>
                  </a:lnTo>
                  <a:lnTo>
                    <a:pt x="1430" y="76"/>
                  </a:lnTo>
                  <a:lnTo>
                    <a:pt x="1478" y="64"/>
                  </a:lnTo>
                  <a:lnTo>
                    <a:pt x="1526" y="52"/>
                  </a:lnTo>
                  <a:lnTo>
                    <a:pt x="1573" y="42"/>
                  </a:lnTo>
                  <a:lnTo>
                    <a:pt x="1623" y="31"/>
                  </a:lnTo>
                  <a:lnTo>
                    <a:pt x="1673" y="24"/>
                  </a:lnTo>
                  <a:lnTo>
                    <a:pt x="1720" y="16"/>
                  </a:lnTo>
                  <a:lnTo>
                    <a:pt x="1770" y="9"/>
                  </a:lnTo>
                  <a:lnTo>
                    <a:pt x="1820" y="4"/>
                  </a:lnTo>
                  <a:lnTo>
                    <a:pt x="1869" y="1"/>
                  </a:lnTo>
                  <a:lnTo>
                    <a:pt x="1919" y="0"/>
                  </a:lnTo>
                  <a:lnTo>
                    <a:pt x="1966" y="0"/>
                  </a:lnTo>
                  <a:lnTo>
                    <a:pt x="2016" y="3"/>
                  </a:lnTo>
                  <a:lnTo>
                    <a:pt x="2066" y="8"/>
                  </a:lnTo>
                  <a:lnTo>
                    <a:pt x="2113" y="16"/>
                  </a:lnTo>
                  <a:lnTo>
                    <a:pt x="2142" y="25"/>
                  </a:lnTo>
                  <a:lnTo>
                    <a:pt x="2163" y="40"/>
                  </a:lnTo>
                  <a:lnTo>
                    <a:pt x="2178" y="59"/>
                  </a:lnTo>
                  <a:lnTo>
                    <a:pt x="2190" y="81"/>
                  </a:lnTo>
                  <a:lnTo>
                    <a:pt x="2193" y="104"/>
                  </a:lnTo>
                  <a:lnTo>
                    <a:pt x="2192" y="128"/>
                  </a:lnTo>
                  <a:lnTo>
                    <a:pt x="2182" y="150"/>
                  </a:lnTo>
                  <a:lnTo>
                    <a:pt x="2169" y="169"/>
                  </a:lnTo>
                  <a:lnTo>
                    <a:pt x="2155" y="179"/>
                  </a:lnTo>
                  <a:lnTo>
                    <a:pt x="2136" y="186"/>
                  </a:lnTo>
                  <a:lnTo>
                    <a:pt x="2113" y="190"/>
                  </a:lnTo>
                  <a:lnTo>
                    <a:pt x="2089" y="192"/>
                  </a:lnTo>
                  <a:lnTo>
                    <a:pt x="2062" y="192"/>
                  </a:lnTo>
                  <a:lnTo>
                    <a:pt x="2033" y="191"/>
                  </a:lnTo>
                  <a:lnTo>
                    <a:pt x="2003" y="189"/>
                  </a:lnTo>
                  <a:lnTo>
                    <a:pt x="1974" y="187"/>
                  </a:lnTo>
                  <a:lnTo>
                    <a:pt x="1944" y="185"/>
                  </a:lnTo>
                  <a:lnTo>
                    <a:pt x="1915" y="182"/>
                  </a:lnTo>
                  <a:lnTo>
                    <a:pt x="1890" y="181"/>
                  </a:lnTo>
                  <a:lnTo>
                    <a:pt x="1865" y="182"/>
                  </a:lnTo>
                  <a:lnTo>
                    <a:pt x="1846" y="183"/>
                  </a:lnTo>
                  <a:lnTo>
                    <a:pt x="1829" y="189"/>
                  </a:lnTo>
                  <a:lnTo>
                    <a:pt x="1818" y="195"/>
                  </a:lnTo>
                  <a:lnTo>
                    <a:pt x="1812" y="205"/>
                  </a:lnTo>
                  <a:lnTo>
                    <a:pt x="1799" y="280"/>
                  </a:lnTo>
                  <a:lnTo>
                    <a:pt x="1797" y="350"/>
                  </a:lnTo>
                  <a:lnTo>
                    <a:pt x="1797" y="412"/>
                  </a:lnTo>
                  <a:lnTo>
                    <a:pt x="1799" y="463"/>
                  </a:lnTo>
                  <a:lnTo>
                    <a:pt x="1802" y="563"/>
                  </a:lnTo>
                  <a:lnTo>
                    <a:pt x="1810" y="636"/>
                  </a:lnTo>
                  <a:lnTo>
                    <a:pt x="1821" y="723"/>
                  </a:lnTo>
                  <a:lnTo>
                    <a:pt x="1839" y="862"/>
                  </a:lnTo>
                  <a:lnTo>
                    <a:pt x="1844" y="962"/>
                  </a:lnTo>
                  <a:lnTo>
                    <a:pt x="1842" y="1058"/>
                  </a:lnTo>
                  <a:lnTo>
                    <a:pt x="1846" y="1162"/>
                  </a:lnTo>
                  <a:lnTo>
                    <a:pt x="1865" y="1289"/>
                  </a:lnTo>
                  <a:lnTo>
                    <a:pt x="1867" y="1314"/>
                  </a:lnTo>
                  <a:lnTo>
                    <a:pt x="1865" y="1340"/>
                  </a:lnTo>
                  <a:lnTo>
                    <a:pt x="1858" y="1364"/>
                  </a:lnTo>
                  <a:lnTo>
                    <a:pt x="1844" y="1389"/>
                  </a:lnTo>
                  <a:lnTo>
                    <a:pt x="1827" y="1412"/>
                  </a:lnTo>
                  <a:lnTo>
                    <a:pt x="1806" y="1431"/>
                  </a:lnTo>
                  <a:lnTo>
                    <a:pt x="1779" y="1446"/>
                  </a:lnTo>
                  <a:lnTo>
                    <a:pt x="1749" y="1457"/>
                  </a:lnTo>
                  <a:lnTo>
                    <a:pt x="1722" y="1463"/>
                  </a:lnTo>
                  <a:lnTo>
                    <a:pt x="1694" y="1468"/>
                  </a:lnTo>
                  <a:lnTo>
                    <a:pt x="1665" y="1474"/>
                  </a:lnTo>
                  <a:lnTo>
                    <a:pt x="1636" y="1479"/>
                  </a:lnTo>
                  <a:lnTo>
                    <a:pt x="1608" y="1483"/>
                  </a:lnTo>
                  <a:lnTo>
                    <a:pt x="1579" y="1487"/>
                  </a:lnTo>
                  <a:lnTo>
                    <a:pt x="1551" y="1490"/>
                  </a:lnTo>
                  <a:lnTo>
                    <a:pt x="1522" y="1494"/>
                  </a:lnTo>
                  <a:lnTo>
                    <a:pt x="1493" y="1497"/>
                  </a:lnTo>
                  <a:lnTo>
                    <a:pt x="1463" y="1501"/>
                  </a:lnTo>
                  <a:lnTo>
                    <a:pt x="1434" y="1505"/>
                  </a:lnTo>
                  <a:lnTo>
                    <a:pt x="1404" y="1507"/>
                  </a:lnTo>
                  <a:lnTo>
                    <a:pt x="1373" y="1511"/>
                  </a:lnTo>
                  <a:lnTo>
                    <a:pt x="1345" y="1514"/>
                  </a:lnTo>
                  <a:lnTo>
                    <a:pt x="1314" y="1518"/>
                  </a:lnTo>
                  <a:lnTo>
                    <a:pt x="1283" y="1522"/>
                  </a:lnTo>
                  <a:lnTo>
                    <a:pt x="1243" y="1527"/>
                  </a:lnTo>
                  <a:lnTo>
                    <a:pt x="1203" y="1532"/>
                  </a:lnTo>
                  <a:lnTo>
                    <a:pt x="1163" y="1537"/>
                  </a:lnTo>
                  <a:lnTo>
                    <a:pt x="1125" y="1542"/>
                  </a:lnTo>
                  <a:lnTo>
                    <a:pt x="1085" y="1546"/>
                  </a:lnTo>
                  <a:lnTo>
                    <a:pt x="1045" y="1551"/>
                  </a:lnTo>
                  <a:lnTo>
                    <a:pt x="1007" y="1555"/>
                  </a:lnTo>
                  <a:lnTo>
                    <a:pt x="967" y="1559"/>
                  </a:lnTo>
                  <a:lnTo>
                    <a:pt x="927" y="1563"/>
                  </a:lnTo>
                  <a:lnTo>
                    <a:pt x="889" y="1567"/>
                  </a:lnTo>
                  <a:lnTo>
                    <a:pt x="848" y="1571"/>
                  </a:lnTo>
                  <a:lnTo>
                    <a:pt x="808" y="1574"/>
                  </a:lnTo>
                  <a:lnTo>
                    <a:pt x="770" y="1575"/>
                  </a:lnTo>
                  <a:lnTo>
                    <a:pt x="730" y="1577"/>
                  </a:lnTo>
                  <a:lnTo>
                    <a:pt x="690" y="1579"/>
                  </a:lnTo>
                  <a:lnTo>
                    <a:pt x="650" y="1579"/>
                  </a:lnTo>
                  <a:lnTo>
                    <a:pt x="612" y="1580"/>
                  </a:lnTo>
                  <a:lnTo>
                    <a:pt x="576" y="1581"/>
                  </a:lnTo>
                  <a:lnTo>
                    <a:pt x="538" y="1583"/>
                  </a:lnTo>
                  <a:lnTo>
                    <a:pt x="499" y="1585"/>
                  </a:lnTo>
                  <a:lnTo>
                    <a:pt x="461" y="1587"/>
                  </a:lnTo>
                  <a:lnTo>
                    <a:pt x="423" y="1589"/>
                  </a:lnTo>
                  <a:lnTo>
                    <a:pt x="385" y="1590"/>
                  </a:lnTo>
                  <a:lnTo>
                    <a:pt x="349" y="1590"/>
                  </a:lnTo>
                  <a:lnTo>
                    <a:pt x="310" y="1590"/>
                  </a:lnTo>
                  <a:lnTo>
                    <a:pt x="272" y="1590"/>
                  </a:lnTo>
                  <a:lnTo>
                    <a:pt x="236" y="1588"/>
                  </a:lnTo>
                  <a:lnTo>
                    <a:pt x="200" y="1584"/>
                  </a:lnTo>
                  <a:lnTo>
                    <a:pt x="164" y="1580"/>
                  </a:lnTo>
                  <a:lnTo>
                    <a:pt x="127" y="1574"/>
                  </a:lnTo>
                  <a:lnTo>
                    <a:pt x="93" y="1564"/>
                  </a:lnTo>
                  <a:lnTo>
                    <a:pt x="59" y="1554"/>
                  </a:lnTo>
                  <a:lnTo>
                    <a:pt x="30" y="1538"/>
                  </a:lnTo>
                  <a:lnTo>
                    <a:pt x="11" y="1514"/>
                  </a:lnTo>
                  <a:lnTo>
                    <a:pt x="0" y="1487"/>
                  </a:lnTo>
                  <a:lnTo>
                    <a:pt x="0" y="1455"/>
                  </a:lnTo>
                  <a:lnTo>
                    <a:pt x="5" y="1424"/>
                  </a:lnTo>
                  <a:lnTo>
                    <a:pt x="21" y="1396"/>
                  </a:lnTo>
                  <a:lnTo>
                    <a:pt x="43" y="1371"/>
                  </a:lnTo>
                  <a:lnTo>
                    <a:pt x="74" y="1354"/>
                  </a:lnTo>
                  <a:lnTo>
                    <a:pt x="104" y="1348"/>
                  </a:lnTo>
                  <a:lnTo>
                    <a:pt x="137" y="1346"/>
                  </a:lnTo>
                  <a:lnTo>
                    <a:pt x="171" y="1349"/>
                  </a:lnTo>
                  <a:lnTo>
                    <a:pt x="207" y="1355"/>
                  </a:lnTo>
                  <a:lnTo>
                    <a:pt x="246" y="1362"/>
                  </a:lnTo>
                  <a:lnTo>
                    <a:pt x="286" y="1367"/>
                  </a:lnTo>
                  <a:lnTo>
                    <a:pt x="326" y="1371"/>
                  </a:lnTo>
                  <a:lnTo>
                    <a:pt x="364" y="1370"/>
                  </a:lnTo>
                  <a:lnTo>
                    <a:pt x="433" y="1286"/>
                  </a:lnTo>
                  <a:lnTo>
                    <a:pt x="471" y="1199"/>
                  </a:lnTo>
                  <a:lnTo>
                    <a:pt x="484" y="1108"/>
                  </a:lnTo>
                  <a:lnTo>
                    <a:pt x="480" y="1016"/>
                  </a:lnTo>
                  <a:lnTo>
                    <a:pt x="465" y="921"/>
                  </a:lnTo>
                  <a:lnTo>
                    <a:pt x="444" y="828"/>
                  </a:lnTo>
                  <a:lnTo>
                    <a:pt x="423" y="736"/>
                  </a:lnTo>
                  <a:lnTo>
                    <a:pt x="408" y="645"/>
                  </a:lnTo>
                  <a:lnTo>
                    <a:pt x="404" y="569"/>
                  </a:lnTo>
                  <a:lnTo>
                    <a:pt x="406" y="494"/>
                  </a:lnTo>
                  <a:lnTo>
                    <a:pt x="415" y="420"/>
                  </a:lnTo>
                  <a:lnTo>
                    <a:pt x="431" y="343"/>
                  </a:lnTo>
                  <a:lnTo>
                    <a:pt x="440" y="312"/>
                  </a:lnTo>
                  <a:lnTo>
                    <a:pt x="454" y="281"/>
                  </a:lnTo>
                  <a:lnTo>
                    <a:pt x="471" y="252"/>
                  </a:lnTo>
                  <a:lnTo>
                    <a:pt x="490" y="225"/>
                  </a:lnTo>
                  <a:lnTo>
                    <a:pt x="515" y="198"/>
                  </a:lnTo>
                  <a:lnTo>
                    <a:pt x="541" y="173"/>
                  </a:lnTo>
                  <a:lnTo>
                    <a:pt x="570" y="148"/>
                  </a:lnTo>
                  <a:lnTo>
                    <a:pt x="600" y="124"/>
                  </a:lnTo>
                  <a:lnTo>
                    <a:pt x="612" y="120"/>
                  </a:lnTo>
                  <a:lnTo>
                    <a:pt x="625" y="118"/>
                  </a:lnTo>
                  <a:lnTo>
                    <a:pt x="639" y="120"/>
                  </a:lnTo>
                  <a:lnTo>
                    <a:pt x="652" y="120"/>
                  </a:lnTo>
                  <a:close/>
                </a:path>
              </a:pathLst>
            </a:custGeom>
            <a:solidFill>
              <a:srgbClr val="FFEDC9"/>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67" name="Freeform 99">
              <a:extLst>
                <a:ext uri="{FF2B5EF4-FFF2-40B4-BE49-F238E27FC236}">
                  <a16:creationId xmlns:a16="http://schemas.microsoft.com/office/drawing/2014/main" id="{B481C13A-4F41-BC4E-A830-1E16AF881C33}"/>
                </a:ext>
              </a:extLst>
            </p:cNvPr>
            <p:cNvSpPr>
              <a:spLocks/>
            </p:cNvSpPr>
            <p:nvPr/>
          </p:nvSpPr>
          <p:spPr bwMode="auto">
            <a:xfrm>
              <a:off x="3611" y="2131"/>
              <a:ext cx="250" cy="12"/>
            </a:xfrm>
            <a:custGeom>
              <a:avLst/>
              <a:gdLst/>
              <a:ahLst/>
              <a:cxnLst>
                <a:cxn ang="0">
                  <a:pos x="250" y="5"/>
                </a:cxn>
                <a:cxn ang="0">
                  <a:pos x="250" y="5"/>
                </a:cxn>
                <a:cxn ang="0">
                  <a:pos x="216" y="1"/>
                </a:cxn>
                <a:cxn ang="0">
                  <a:pos x="185" y="0"/>
                </a:cxn>
                <a:cxn ang="0">
                  <a:pos x="153" y="0"/>
                </a:cxn>
                <a:cxn ang="0">
                  <a:pos x="122" y="0"/>
                </a:cxn>
                <a:cxn ang="0">
                  <a:pos x="92" y="2"/>
                </a:cxn>
                <a:cxn ang="0">
                  <a:pos x="61" y="5"/>
                </a:cxn>
                <a:cxn ang="0">
                  <a:pos x="31" y="8"/>
                </a:cxn>
                <a:cxn ang="0">
                  <a:pos x="0" y="10"/>
                </a:cxn>
                <a:cxn ang="0">
                  <a:pos x="0" y="23"/>
                </a:cxn>
                <a:cxn ang="0">
                  <a:pos x="31" y="21"/>
                </a:cxn>
                <a:cxn ang="0">
                  <a:pos x="61" y="18"/>
                </a:cxn>
                <a:cxn ang="0">
                  <a:pos x="92" y="15"/>
                </a:cxn>
                <a:cxn ang="0">
                  <a:pos x="122" y="13"/>
                </a:cxn>
                <a:cxn ang="0">
                  <a:pos x="153" y="13"/>
                </a:cxn>
                <a:cxn ang="0">
                  <a:pos x="185" y="13"/>
                </a:cxn>
                <a:cxn ang="0">
                  <a:pos x="216" y="14"/>
                </a:cxn>
                <a:cxn ang="0">
                  <a:pos x="246" y="18"/>
                </a:cxn>
                <a:cxn ang="0">
                  <a:pos x="246" y="18"/>
                </a:cxn>
                <a:cxn ang="0">
                  <a:pos x="250" y="5"/>
                </a:cxn>
              </a:cxnLst>
              <a:rect l="0" t="0" r="r" b="b"/>
              <a:pathLst>
                <a:path w="250" h="23">
                  <a:moveTo>
                    <a:pt x="250" y="5"/>
                  </a:moveTo>
                  <a:lnTo>
                    <a:pt x="250" y="5"/>
                  </a:lnTo>
                  <a:lnTo>
                    <a:pt x="216" y="1"/>
                  </a:lnTo>
                  <a:lnTo>
                    <a:pt x="185" y="0"/>
                  </a:lnTo>
                  <a:lnTo>
                    <a:pt x="153" y="0"/>
                  </a:lnTo>
                  <a:lnTo>
                    <a:pt x="122" y="0"/>
                  </a:lnTo>
                  <a:lnTo>
                    <a:pt x="92" y="2"/>
                  </a:lnTo>
                  <a:lnTo>
                    <a:pt x="61" y="5"/>
                  </a:lnTo>
                  <a:lnTo>
                    <a:pt x="31" y="8"/>
                  </a:lnTo>
                  <a:lnTo>
                    <a:pt x="0" y="10"/>
                  </a:lnTo>
                  <a:lnTo>
                    <a:pt x="0" y="23"/>
                  </a:lnTo>
                  <a:lnTo>
                    <a:pt x="31" y="21"/>
                  </a:lnTo>
                  <a:lnTo>
                    <a:pt x="61" y="18"/>
                  </a:lnTo>
                  <a:lnTo>
                    <a:pt x="92" y="15"/>
                  </a:lnTo>
                  <a:lnTo>
                    <a:pt x="122" y="13"/>
                  </a:lnTo>
                  <a:lnTo>
                    <a:pt x="153" y="13"/>
                  </a:lnTo>
                  <a:lnTo>
                    <a:pt x="185" y="13"/>
                  </a:lnTo>
                  <a:lnTo>
                    <a:pt x="216" y="14"/>
                  </a:lnTo>
                  <a:lnTo>
                    <a:pt x="246" y="18"/>
                  </a:lnTo>
                  <a:lnTo>
                    <a:pt x="246" y="18"/>
                  </a:lnTo>
                  <a:lnTo>
                    <a:pt x="250" y="5"/>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68" name="Freeform 100">
              <a:extLst>
                <a:ext uri="{FF2B5EF4-FFF2-40B4-BE49-F238E27FC236}">
                  <a16:creationId xmlns:a16="http://schemas.microsoft.com/office/drawing/2014/main" id="{728C6B66-67E9-134E-8843-59A2214F5E5B}"/>
                </a:ext>
              </a:extLst>
            </p:cNvPr>
            <p:cNvSpPr>
              <a:spLocks/>
            </p:cNvSpPr>
            <p:nvPr/>
          </p:nvSpPr>
          <p:spPr bwMode="auto">
            <a:xfrm>
              <a:off x="3857" y="2127"/>
              <a:ext cx="443" cy="21"/>
            </a:xfrm>
            <a:custGeom>
              <a:avLst/>
              <a:gdLst/>
              <a:ahLst/>
              <a:cxnLst>
                <a:cxn ang="0">
                  <a:pos x="435" y="0"/>
                </a:cxn>
                <a:cxn ang="0">
                  <a:pos x="435" y="0"/>
                </a:cxn>
                <a:cxn ang="0">
                  <a:pos x="410" y="7"/>
                </a:cxn>
                <a:cxn ang="0">
                  <a:pos x="384" y="13"/>
                </a:cxn>
                <a:cxn ang="0">
                  <a:pos x="357" y="17"/>
                </a:cxn>
                <a:cxn ang="0">
                  <a:pos x="330" y="21"/>
                </a:cxn>
                <a:cxn ang="0">
                  <a:pos x="305" y="25"/>
                </a:cxn>
                <a:cxn ang="0">
                  <a:pos x="279" y="26"/>
                </a:cxn>
                <a:cxn ang="0">
                  <a:pos x="250" y="27"/>
                </a:cxn>
                <a:cxn ang="0">
                  <a:pos x="223" y="29"/>
                </a:cxn>
                <a:cxn ang="0">
                  <a:pos x="197" y="29"/>
                </a:cxn>
                <a:cxn ang="0">
                  <a:pos x="168" y="27"/>
                </a:cxn>
                <a:cxn ang="0">
                  <a:pos x="141" y="26"/>
                </a:cxn>
                <a:cxn ang="0">
                  <a:pos x="113" y="25"/>
                </a:cxn>
                <a:cxn ang="0">
                  <a:pos x="84" y="22"/>
                </a:cxn>
                <a:cxn ang="0">
                  <a:pos x="57" y="20"/>
                </a:cxn>
                <a:cxn ang="0">
                  <a:pos x="29" y="17"/>
                </a:cxn>
                <a:cxn ang="0">
                  <a:pos x="4" y="13"/>
                </a:cxn>
                <a:cxn ang="0">
                  <a:pos x="0" y="26"/>
                </a:cxn>
                <a:cxn ang="0">
                  <a:pos x="29" y="30"/>
                </a:cxn>
                <a:cxn ang="0">
                  <a:pos x="57" y="33"/>
                </a:cxn>
                <a:cxn ang="0">
                  <a:pos x="84" y="35"/>
                </a:cxn>
                <a:cxn ang="0">
                  <a:pos x="113" y="38"/>
                </a:cxn>
                <a:cxn ang="0">
                  <a:pos x="141" y="39"/>
                </a:cxn>
                <a:cxn ang="0">
                  <a:pos x="168" y="40"/>
                </a:cxn>
                <a:cxn ang="0">
                  <a:pos x="197" y="42"/>
                </a:cxn>
                <a:cxn ang="0">
                  <a:pos x="223" y="42"/>
                </a:cxn>
                <a:cxn ang="0">
                  <a:pos x="250" y="40"/>
                </a:cxn>
                <a:cxn ang="0">
                  <a:pos x="279" y="39"/>
                </a:cxn>
                <a:cxn ang="0">
                  <a:pos x="305" y="38"/>
                </a:cxn>
                <a:cxn ang="0">
                  <a:pos x="334" y="34"/>
                </a:cxn>
                <a:cxn ang="0">
                  <a:pos x="361" y="30"/>
                </a:cxn>
                <a:cxn ang="0">
                  <a:pos x="387" y="26"/>
                </a:cxn>
                <a:cxn ang="0">
                  <a:pos x="414" y="20"/>
                </a:cxn>
                <a:cxn ang="0">
                  <a:pos x="443" y="13"/>
                </a:cxn>
                <a:cxn ang="0">
                  <a:pos x="443" y="13"/>
                </a:cxn>
                <a:cxn ang="0">
                  <a:pos x="435" y="0"/>
                </a:cxn>
              </a:cxnLst>
              <a:rect l="0" t="0" r="r" b="b"/>
              <a:pathLst>
                <a:path w="443" h="42">
                  <a:moveTo>
                    <a:pt x="435" y="0"/>
                  </a:moveTo>
                  <a:lnTo>
                    <a:pt x="435" y="0"/>
                  </a:lnTo>
                  <a:lnTo>
                    <a:pt x="410" y="7"/>
                  </a:lnTo>
                  <a:lnTo>
                    <a:pt x="384" y="13"/>
                  </a:lnTo>
                  <a:lnTo>
                    <a:pt x="357" y="17"/>
                  </a:lnTo>
                  <a:lnTo>
                    <a:pt x="330" y="21"/>
                  </a:lnTo>
                  <a:lnTo>
                    <a:pt x="305" y="25"/>
                  </a:lnTo>
                  <a:lnTo>
                    <a:pt x="279" y="26"/>
                  </a:lnTo>
                  <a:lnTo>
                    <a:pt x="250" y="27"/>
                  </a:lnTo>
                  <a:lnTo>
                    <a:pt x="223" y="29"/>
                  </a:lnTo>
                  <a:lnTo>
                    <a:pt x="197" y="29"/>
                  </a:lnTo>
                  <a:lnTo>
                    <a:pt x="168" y="27"/>
                  </a:lnTo>
                  <a:lnTo>
                    <a:pt x="141" y="26"/>
                  </a:lnTo>
                  <a:lnTo>
                    <a:pt x="113" y="25"/>
                  </a:lnTo>
                  <a:lnTo>
                    <a:pt x="84" y="22"/>
                  </a:lnTo>
                  <a:lnTo>
                    <a:pt x="57" y="20"/>
                  </a:lnTo>
                  <a:lnTo>
                    <a:pt x="29" y="17"/>
                  </a:lnTo>
                  <a:lnTo>
                    <a:pt x="4" y="13"/>
                  </a:lnTo>
                  <a:lnTo>
                    <a:pt x="0" y="26"/>
                  </a:lnTo>
                  <a:lnTo>
                    <a:pt x="29" y="30"/>
                  </a:lnTo>
                  <a:lnTo>
                    <a:pt x="57" y="33"/>
                  </a:lnTo>
                  <a:lnTo>
                    <a:pt x="84" y="35"/>
                  </a:lnTo>
                  <a:lnTo>
                    <a:pt x="113" y="38"/>
                  </a:lnTo>
                  <a:lnTo>
                    <a:pt x="141" y="39"/>
                  </a:lnTo>
                  <a:lnTo>
                    <a:pt x="168" y="40"/>
                  </a:lnTo>
                  <a:lnTo>
                    <a:pt x="197" y="42"/>
                  </a:lnTo>
                  <a:lnTo>
                    <a:pt x="223" y="42"/>
                  </a:lnTo>
                  <a:lnTo>
                    <a:pt x="250" y="40"/>
                  </a:lnTo>
                  <a:lnTo>
                    <a:pt x="279" y="39"/>
                  </a:lnTo>
                  <a:lnTo>
                    <a:pt x="305" y="38"/>
                  </a:lnTo>
                  <a:lnTo>
                    <a:pt x="334" y="34"/>
                  </a:lnTo>
                  <a:lnTo>
                    <a:pt x="361" y="30"/>
                  </a:lnTo>
                  <a:lnTo>
                    <a:pt x="387" y="26"/>
                  </a:lnTo>
                  <a:lnTo>
                    <a:pt x="414" y="20"/>
                  </a:lnTo>
                  <a:lnTo>
                    <a:pt x="443" y="13"/>
                  </a:lnTo>
                  <a:lnTo>
                    <a:pt x="443" y="13"/>
                  </a:lnTo>
                  <a:lnTo>
                    <a:pt x="435" y="0"/>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69" name="Freeform 101">
              <a:extLst>
                <a:ext uri="{FF2B5EF4-FFF2-40B4-BE49-F238E27FC236}">
                  <a16:creationId xmlns:a16="http://schemas.microsoft.com/office/drawing/2014/main" id="{8EC92682-6B61-FD4C-8C10-FF2F46F01DCB}"/>
                </a:ext>
              </a:extLst>
            </p:cNvPr>
            <p:cNvSpPr>
              <a:spLocks/>
            </p:cNvSpPr>
            <p:nvPr/>
          </p:nvSpPr>
          <p:spPr bwMode="auto">
            <a:xfrm>
              <a:off x="4292" y="2076"/>
              <a:ext cx="782" cy="58"/>
            </a:xfrm>
            <a:custGeom>
              <a:avLst/>
              <a:gdLst/>
              <a:ahLst/>
              <a:cxnLst>
                <a:cxn ang="0">
                  <a:pos x="782" y="15"/>
                </a:cxn>
                <a:cxn ang="0">
                  <a:pos x="782" y="15"/>
                </a:cxn>
                <a:cxn ang="0">
                  <a:pos x="735" y="7"/>
                </a:cxn>
                <a:cxn ang="0">
                  <a:pos x="683" y="2"/>
                </a:cxn>
                <a:cxn ang="0">
                  <a:pos x="633" y="0"/>
                </a:cxn>
                <a:cxn ang="0">
                  <a:pos x="586" y="0"/>
                </a:cxn>
                <a:cxn ang="0">
                  <a:pos x="536" y="1"/>
                </a:cxn>
                <a:cxn ang="0">
                  <a:pos x="487" y="4"/>
                </a:cxn>
                <a:cxn ang="0">
                  <a:pos x="437" y="9"/>
                </a:cxn>
                <a:cxn ang="0">
                  <a:pos x="385" y="15"/>
                </a:cxn>
                <a:cxn ang="0">
                  <a:pos x="338" y="23"/>
                </a:cxn>
                <a:cxn ang="0">
                  <a:pos x="288" y="31"/>
                </a:cxn>
                <a:cxn ang="0">
                  <a:pos x="239" y="41"/>
                </a:cxn>
                <a:cxn ang="0">
                  <a:pos x="191" y="52"/>
                </a:cxn>
                <a:cxn ang="0">
                  <a:pos x="143" y="63"/>
                </a:cxn>
                <a:cxn ang="0">
                  <a:pos x="95" y="75"/>
                </a:cxn>
                <a:cxn ang="0">
                  <a:pos x="46" y="88"/>
                </a:cxn>
                <a:cxn ang="0">
                  <a:pos x="0" y="101"/>
                </a:cxn>
                <a:cxn ang="0">
                  <a:pos x="8" y="114"/>
                </a:cxn>
                <a:cxn ang="0">
                  <a:pos x="53" y="101"/>
                </a:cxn>
                <a:cxn ang="0">
                  <a:pos x="99" y="88"/>
                </a:cxn>
                <a:cxn ang="0">
                  <a:pos x="147" y="76"/>
                </a:cxn>
                <a:cxn ang="0">
                  <a:pos x="195" y="65"/>
                </a:cxn>
                <a:cxn ang="0">
                  <a:pos x="242" y="54"/>
                </a:cxn>
                <a:cxn ang="0">
                  <a:pos x="292" y="44"/>
                </a:cxn>
                <a:cxn ang="0">
                  <a:pos x="342" y="36"/>
                </a:cxn>
                <a:cxn ang="0">
                  <a:pos x="389" y="28"/>
                </a:cxn>
                <a:cxn ang="0">
                  <a:pos x="437" y="22"/>
                </a:cxn>
                <a:cxn ang="0">
                  <a:pos x="487" y="17"/>
                </a:cxn>
                <a:cxn ang="0">
                  <a:pos x="536" y="14"/>
                </a:cxn>
                <a:cxn ang="0">
                  <a:pos x="586" y="13"/>
                </a:cxn>
                <a:cxn ang="0">
                  <a:pos x="633" y="13"/>
                </a:cxn>
                <a:cxn ang="0">
                  <a:pos x="683" y="15"/>
                </a:cxn>
                <a:cxn ang="0">
                  <a:pos x="731" y="20"/>
                </a:cxn>
                <a:cxn ang="0">
                  <a:pos x="778" y="28"/>
                </a:cxn>
                <a:cxn ang="0">
                  <a:pos x="778" y="28"/>
                </a:cxn>
                <a:cxn ang="0">
                  <a:pos x="782" y="15"/>
                </a:cxn>
              </a:cxnLst>
              <a:rect l="0" t="0" r="r" b="b"/>
              <a:pathLst>
                <a:path w="782" h="114">
                  <a:moveTo>
                    <a:pt x="782" y="15"/>
                  </a:moveTo>
                  <a:lnTo>
                    <a:pt x="782" y="15"/>
                  </a:lnTo>
                  <a:lnTo>
                    <a:pt x="735" y="7"/>
                  </a:lnTo>
                  <a:lnTo>
                    <a:pt x="683" y="2"/>
                  </a:lnTo>
                  <a:lnTo>
                    <a:pt x="633" y="0"/>
                  </a:lnTo>
                  <a:lnTo>
                    <a:pt x="586" y="0"/>
                  </a:lnTo>
                  <a:lnTo>
                    <a:pt x="536" y="1"/>
                  </a:lnTo>
                  <a:lnTo>
                    <a:pt x="487" y="4"/>
                  </a:lnTo>
                  <a:lnTo>
                    <a:pt x="437" y="9"/>
                  </a:lnTo>
                  <a:lnTo>
                    <a:pt x="385" y="15"/>
                  </a:lnTo>
                  <a:lnTo>
                    <a:pt x="338" y="23"/>
                  </a:lnTo>
                  <a:lnTo>
                    <a:pt x="288" y="31"/>
                  </a:lnTo>
                  <a:lnTo>
                    <a:pt x="239" y="41"/>
                  </a:lnTo>
                  <a:lnTo>
                    <a:pt x="191" y="52"/>
                  </a:lnTo>
                  <a:lnTo>
                    <a:pt x="143" y="63"/>
                  </a:lnTo>
                  <a:lnTo>
                    <a:pt x="95" y="75"/>
                  </a:lnTo>
                  <a:lnTo>
                    <a:pt x="46" y="88"/>
                  </a:lnTo>
                  <a:lnTo>
                    <a:pt x="0" y="101"/>
                  </a:lnTo>
                  <a:lnTo>
                    <a:pt x="8" y="114"/>
                  </a:lnTo>
                  <a:lnTo>
                    <a:pt x="53" y="101"/>
                  </a:lnTo>
                  <a:lnTo>
                    <a:pt x="99" y="88"/>
                  </a:lnTo>
                  <a:lnTo>
                    <a:pt x="147" y="76"/>
                  </a:lnTo>
                  <a:lnTo>
                    <a:pt x="195" y="65"/>
                  </a:lnTo>
                  <a:lnTo>
                    <a:pt x="242" y="54"/>
                  </a:lnTo>
                  <a:lnTo>
                    <a:pt x="292" y="44"/>
                  </a:lnTo>
                  <a:lnTo>
                    <a:pt x="342" y="36"/>
                  </a:lnTo>
                  <a:lnTo>
                    <a:pt x="389" y="28"/>
                  </a:lnTo>
                  <a:lnTo>
                    <a:pt x="437" y="22"/>
                  </a:lnTo>
                  <a:lnTo>
                    <a:pt x="487" y="17"/>
                  </a:lnTo>
                  <a:lnTo>
                    <a:pt x="536" y="14"/>
                  </a:lnTo>
                  <a:lnTo>
                    <a:pt x="586" y="13"/>
                  </a:lnTo>
                  <a:lnTo>
                    <a:pt x="633" y="13"/>
                  </a:lnTo>
                  <a:lnTo>
                    <a:pt x="683" y="15"/>
                  </a:lnTo>
                  <a:lnTo>
                    <a:pt x="731" y="20"/>
                  </a:lnTo>
                  <a:lnTo>
                    <a:pt x="778" y="28"/>
                  </a:lnTo>
                  <a:lnTo>
                    <a:pt x="778" y="28"/>
                  </a:lnTo>
                  <a:lnTo>
                    <a:pt x="782" y="15"/>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70" name="Freeform 102">
              <a:extLst>
                <a:ext uri="{FF2B5EF4-FFF2-40B4-BE49-F238E27FC236}">
                  <a16:creationId xmlns:a16="http://schemas.microsoft.com/office/drawing/2014/main" id="{AB99CEED-BDDF-4845-A20F-C4C3C4967A5E}"/>
                </a:ext>
              </a:extLst>
            </p:cNvPr>
            <p:cNvSpPr>
              <a:spLocks/>
            </p:cNvSpPr>
            <p:nvPr/>
          </p:nvSpPr>
          <p:spPr bwMode="auto">
            <a:xfrm>
              <a:off x="5070" y="2084"/>
              <a:ext cx="89" cy="82"/>
            </a:xfrm>
            <a:custGeom>
              <a:avLst/>
              <a:gdLst/>
              <a:ahLst/>
              <a:cxnLst>
                <a:cxn ang="0">
                  <a:pos x="65" y="164"/>
                </a:cxn>
                <a:cxn ang="0">
                  <a:pos x="65" y="164"/>
                </a:cxn>
                <a:cxn ang="0">
                  <a:pos x="81" y="142"/>
                </a:cxn>
                <a:cxn ang="0">
                  <a:pos x="90" y="119"/>
                </a:cxn>
                <a:cxn ang="0">
                  <a:pos x="92" y="95"/>
                </a:cxn>
                <a:cxn ang="0">
                  <a:pos x="88" y="70"/>
                </a:cxn>
                <a:cxn ang="0">
                  <a:pos x="77" y="47"/>
                </a:cxn>
                <a:cxn ang="0">
                  <a:pos x="60" y="28"/>
                </a:cxn>
                <a:cxn ang="0">
                  <a:pos x="37" y="11"/>
                </a:cxn>
                <a:cxn ang="0">
                  <a:pos x="4" y="0"/>
                </a:cxn>
                <a:cxn ang="0">
                  <a:pos x="0" y="13"/>
                </a:cxn>
                <a:cxn ang="0">
                  <a:pos x="25" y="21"/>
                </a:cxn>
                <a:cxn ang="0">
                  <a:pos x="44" y="35"/>
                </a:cxn>
                <a:cxn ang="0">
                  <a:pos x="58" y="52"/>
                </a:cxn>
                <a:cxn ang="0">
                  <a:pos x="69" y="73"/>
                </a:cxn>
                <a:cxn ang="0">
                  <a:pos x="73" y="95"/>
                </a:cxn>
                <a:cxn ang="0">
                  <a:pos x="71" y="119"/>
                </a:cxn>
                <a:cxn ang="0">
                  <a:pos x="61" y="139"/>
                </a:cxn>
                <a:cxn ang="0">
                  <a:pos x="50" y="156"/>
                </a:cxn>
                <a:cxn ang="0">
                  <a:pos x="50" y="156"/>
                </a:cxn>
                <a:cxn ang="0">
                  <a:pos x="65" y="164"/>
                </a:cxn>
              </a:cxnLst>
              <a:rect l="0" t="0" r="r" b="b"/>
              <a:pathLst>
                <a:path w="92" h="164">
                  <a:moveTo>
                    <a:pt x="65" y="164"/>
                  </a:moveTo>
                  <a:lnTo>
                    <a:pt x="65" y="164"/>
                  </a:lnTo>
                  <a:lnTo>
                    <a:pt x="81" y="142"/>
                  </a:lnTo>
                  <a:lnTo>
                    <a:pt x="90" y="119"/>
                  </a:lnTo>
                  <a:lnTo>
                    <a:pt x="92" y="95"/>
                  </a:lnTo>
                  <a:lnTo>
                    <a:pt x="88" y="70"/>
                  </a:lnTo>
                  <a:lnTo>
                    <a:pt x="77" y="47"/>
                  </a:lnTo>
                  <a:lnTo>
                    <a:pt x="60" y="28"/>
                  </a:lnTo>
                  <a:lnTo>
                    <a:pt x="37" y="11"/>
                  </a:lnTo>
                  <a:lnTo>
                    <a:pt x="4" y="0"/>
                  </a:lnTo>
                  <a:lnTo>
                    <a:pt x="0" y="13"/>
                  </a:lnTo>
                  <a:lnTo>
                    <a:pt x="25" y="21"/>
                  </a:lnTo>
                  <a:lnTo>
                    <a:pt x="44" y="35"/>
                  </a:lnTo>
                  <a:lnTo>
                    <a:pt x="58" y="52"/>
                  </a:lnTo>
                  <a:lnTo>
                    <a:pt x="69" y="73"/>
                  </a:lnTo>
                  <a:lnTo>
                    <a:pt x="73" y="95"/>
                  </a:lnTo>
                  <a:lnTo>
                    <a:pt x="71" y="119"/>
                  </a:lnTo>
                  <a:lnTo>
                    <a:pt x="61" y="139"/>
                  </a:lnTo>
                  <a:lnTo>
                    <a:pt x="50" y="156"/>
                  </a:lnTo>
                  <a:lnTo>
                    <a:pt x="50" y="156"/>
                  </a:lnTo>
                  <a:lnTo>
                    <a:pt x="65" y="164"/>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71" name="Freeform 103">
              <a:extLst>
                <a:ext uri="{FF2B5EF4-FFF2-40B4-BE49-F238E27FC236}">
                  <a16:creationId xmlns:a16="http://schemas.microsoft.com/office/drawing/2014/main" id="{7A24B302-2687-DB4E-9FE1-9AF475864385}"/>
                </a:ext>
              </a:extLst>
            </p:cNvPr>
            <p:cNvSpPr>
              <a:spLocks/>
            </p:cNvSpPr>
            <p:nvPr/>
          </p:nvSpPr>
          <p:spPr bwMode="auto">
            <a:xfrm>
              <a:off x="4761" y="2162"/>
              <a:ext cx="374" cy="20"/>
            </a:xfrm>
            <a:custGeom>
              <a:avLst/>
              <a:gdLst/>
              <a:ahLst/>
              <a:cxnLst>
                <a:cxn ang="0">
                  <a:pos x="19" y="40"/>
                </a:cxn>
                <a:cxn ang="0">
                  <a:pos x="19" y="40"/>
                </a:cxn>
                <a:cxn ang="0">
                  <a:pos x="23" y="34"/>
                </a:cxn>
                <a:cxn ang="0">
                  <a:pos x="31" y="29"/>
                </a:cxn>
                <a:cxn ang="0">
                  <a:pos x="46" y="25"/>
                </a:cxn>
                <a:cxn ang="0">
                  <a:pos x="63" y="24"/>
                </a:cxn>
                <a:cxn ang="0">
                  <a:pos x="88" y="22"/>
                </a:cxn>
                <a:cxn ang="0">
                  <a:pos x="113" y="24"/>
                </a:cxn>
                <a:cxn ang="0">
                  <a:pos x="142" y="26"/>
                </a:cxn>
                <a:cxn ang="0">
                  <a:pos x="172" y="29"/>
                </a:cxn>
                <a:cxn ang="0">
                  <a:pos x="201" y="30"/>
                </a:cxn>
                <a:cxn ang="0">
                  <a:pos x="231" y="33"/>
                </a:cxn>
                <a:cxn ang="0">
                  <a:pos x="260" y="34"/>
                </a:cxn>
                <a:cxn ang="0">
                  <a:pos x="287" y="34"/>
                </a:cxn>
                <a:cxn ang="0">
                  <a:pos x="313" y="31"/>
                </a:cxn>
                <a:cxn ang="0">
                  <a:pos x="336" y="27"/>
                </a:cxn>
                <a:cxn ang="0">
                  <a:pos x="359" y="20"/>
                </a:cxn>
                <a:cxn ang="0">
                  <a:pos x="374" y="8"/>
                </a:cxn>
                <a:cxn ang="0">
                  <a:pos x="359" y="0"/>
                </a:cxn>
                <a:cxn ang="0">
                  <a:pos x="348" y="9"/>
                </a:cxn>
                <a:cxn ang="0">
                  <a:pos x="332" y="14"/>
                </a:cxn>
                <a:cxn ang="0">
                  <a:pos x="309" y="18"/>
                </a:cxn>
                <a:cxn ang="0">
                  <a:pos x="287" y="21"/>
                </a:cxn>
                <a:cxn ang="0">
                  <a:pos x="260" y="21"/>
                </a:cxn>
                <a:cxn ang="0">
                  <a:pos x="231" y="20"/>
                </a:cxn>
                <a:cxn ang="0">
                  <a:pos x="201" y="17"/>
                </a:cxn>
                <a:cxn ang="0">
                  <a:pos x="172" y="16"/>
                </a:cxn>
                <a:cxn ang="0">
                  <a:pos x="142" y="13"/>
                </a:cxn>
                <a:cxn ang="0">
                  <a:pos x="113" y="11"/>
                </a:cxn>
                <a:cxn ang="0">
                  <a:pos x="88" y="9"/>
                </a:cxn>
                <a:cxn ang="0">
                  <a:pos x="63" y="11"/>
                </a:cxn>
                <a:cxn ang="0">
                  <a:pos x="42" y="12"/>
                </a:cxn>
                <a:cxn ang="0">
                  <a:pos x="23" y="18"/>
                </a:cxn>
                <a:cxn ang="0">
                  <a:pos x="8" y="26"/>
                </a:cxn>
                <a:cxn ang="0">
                  <a:pos x="0" y="40"/>
                </a:cxn>
                <a:cxn ang="0">
                  <a:pos x="0" y="40"/>
                </a:cxn>
                <a:cxn ang="0">
                  <a:pos x="19" y="40"/>
                </a:cxn>
              </a:cxnLst>
              <a:rect l="0" t="0" r="r" b="b"/>
              <a:pathLst>
                <a:path w="374" h="40">
                  <a:moveTo>
                    <a:pt x="19" y="40"/>
                  </a:moveTo>
                  <a:lnTo>
                    <a:pt x="19" y="40"/>
                  </a:lnTo>
                  <a:lnTo>
                    <a:pt x="23" y="34"/>
                  </a:lnTo>
                  <a:lnTo>
                    <a:pt x="31" y="29"/>
                  </a:lnTo>
                  <a:lnTo>
                    <a:pt x="46" y="25"/>
                  </a:lnTo>
                  <a:lnTo>
                    <a:pt x="63" y="24"/>
                  </a:lnTo>
                  <a:lnTo>
                    <a:pt x="88" y="22"/>
                  </a:lnTo>
                  <a:lnTo>
                    <a:pt x="113" y="24"/>
                  </a:lnTo>
                  <a:lnTo>
                    <a:pt x="142" y="26"/>
                  </a:lnTo>
                  <a:lnTo>
                    <a:pt x="172" y="29"/>
                  </a:lnTo>
                  <a:lnTo>
                    <a:pt x="201" y="30"/>
                  </a:lnTo>
                  <a:lnTo>
                    <a:pt x="231" y="33"/>
                  </a:lnTo>
                  <a:lnTo>
                    <a:pt x="260" y="34"/>
                  </a:lnTo>
                  <a:lnTo>
                    <a:pt x="287" y="34"/>
                  </a:lnTo>
                  <a:lnTo>
                    <a:pt x="313" y="31"/>
                  </a:lnTo>
                  <a:lnTo>
                    <a:pt x="336" y="27"/>
                  </a:lnTo>
                  <a:lnTo>
                    <a:pt x="359" y="20"/>
                  </a:lnTo>
                  <a:lnTo>
                    <a:pt x="374" y="8"/>
                  </a:lnTo>
                  <a:lnTo>
                    <a:pt x="359" y="0"/>
                  </a:lnTo>
                  <a:lnTo>
                    <a:pt x="348" y="9"/>
                  </a:lnTo>
                  <a:lnTo>
                    <a:pt x="332" y="14"/>
                  </a:lnTo>
                  <a:lnTo>
                    <a:pt x="309" y="18"/>
                  </a:lnTo>
                  <a:lnTo>
                    <a:pt x="287" y="21"/>
                  </a:lnTo>
                  <a:lnTo>
                    <a:pt x="260" y="21"/>
                  </a:lnTo>
                  <a:lnTo>
                    <a:pt x="231" y="20"/>
                  </a:lnTo>
                  <a:lnTo>
                    <a:pt x="201" y="17"/>
                  </a:lnTo>
                  <a:lnTo>
                    <a:pt x="172" y="16"/>
                  </a:lnTo>
                  <a:lnTo>
                    <a:pt x="142" y="13"/>
                  </a:lnTo>
                  <a:lnTo>
                    <a:pt x="113" y="11"/>
                  </a:lnTo>
                  <a:lnTo>
                    <a:pt x="88" y="9"/>
                  </a:lnTo>
                  <a:lnTo>
                    <a:pt x="63" y="11"/>
                  </a:lnTo>
                  <a:lnTo>
                    <a:pt x="42" y="12"/>
                  </a:lnTo>
                  <a:lnTo>
                    <a:pt x="23" y="18"/>
                  </a:lnTo>
                  <a:lnTo>
                    <a:pt x="8" y="26"/>
                  </a:lnTo>
                  <a:lnTo>
                    <a:pt x="0" y="40"/>
                  </a:lnTo>
                  <a:lnTo>
                    <a:pt x="0" y="40"/>
                  </a:lnTo>
                  <a:lnTo>
                    <a:pt x="19" y="40"/>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72" name="Freeform 104">
              <a:extLst>
                <a:ext uri="{FF2B5EF4-FFF2-40B4-BE49-F238E27FC236}">
                  <a16:creationId xmlns:a16="http://schemas.microsoft.com/office/drawing/2014/main" id="{05DF5A84-1967-FD4A-BDC9-050CD743FC74}"/>
                </a:ext>
              </a:extLst>
            </p:cNvPr>
            <p:cNvSpPr>
              <a:spLocks/>
            </p:cNvSpPr>
            <p:nvPr/>
          </p:nvSpPr>
          <p:spPr bwMode="auto">
            <a:xfrm>
              <a:off x="4746" y="2182"/>
              <a:ext cx="34" cy="129"/>
            </a:xfrm>
            <a:custGeom>
              <a:avLst/>
              <a:gdLst/>
              <a:ahLst/>
              <a:cxnLst>
                <a:cxn ang="0">
                  <a:pos x="21" y="258"/>
                </a:cxn>
                <a:cxn ang="0">
                  <a:pos x="21" y="258"/>
                </a:cxn>
                <a:cxn ang="0">
                  <a:pos x="19" y="207"/>
                </a:cxn>
                <a:cxn ang="0">
                  <a:pos x="19" y="145"/>
                </a:cxn>
                <a:cxn ang="0">
                  <a:pos x="21" y="75"/>
                </a:cxn>
                <a:cxn ang="0">
                  <a:pos x="34" y="0"/>
                </a:cxn>
                <a:cxn ang="0">
                  <a:pos x="15" y="0"/>
                </a:cxn>
                <a:cxn ang="0">
                  <a:pos x="2" y="75"/>
                </a:cxn>
                <a:cxn ang="0">
                  <a:pos x="0" y="145"/>
                </a:cxn>
                <a:cxn ang="0">
                  <a:pos x="0" y="207"/>
                </a:cxn>
                <a:cxn ang="0">
                  <a:pos x="2" y="258"/>
                </a:cxn>
                <a:cxn ang="0">
                  <a:pos x="2" y="258"/>
                </a:cxn>
                <a:cxn ang="0">
                  <a:pos x="21" y="258"/>
                </a:cxn>
              </a:cxnLst>
              <a:rect l="0" t="0" r="r" b="b"/>
              <a:pathLst>
                <a:path w="34" h="258">
                  <a:moveTo>
                    <a:pt x="21" y="258"/>
                  </a:moveTo>
                  <a:lnTo>
                    <a:pt x="21" y="258"/>
                  </a:lnTo>
                  <a:lnTo>
                    <a:pt x="19" y="207"/>
                  </a:lnTo>
                  <a:lnTo>
                    <a:pt x="19" y="145"/>
                  </a:lnTo>
                  <a:lnTo>
                    <a:pt x="21" y="75"/>
                  </a:lnTo>
                  <a:lnTo>
                    <a:pt x="34" y="0"/>
                  </a:lnTo>
                  <a:lnTo>
                    <a:pt x="15" y="0"/>
                  </a:lnTo>
                  <a:lnTo>
                    <a:pt x="2" y="75"/>
                  </a:lnTo>
                  <a:lnTo>
                    <a:pt x="0" y="145"/>
                  </a:lnTo>
                  <a:lnTo>
                    <a:pt x="0" y="207"/>
                  </a:lnTo>
                  <a:lnTo>
                    <a:pt x="2" y="258"/>
                  </a:lnTo>
                  <a:lnTo>
                    <a:pt x="2" y="258"/>
                  </a:lnTo>
                  <a:lnTo>
                    <a:pt x="21" y="258"/>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73" name="Freeform 105">
              <a:extLst>
                <a:ext uri="{FF2B5EF4-FFF2-40B4-BE49-F238E27FC236}">
                  <a16:creationId xmlns:a16="http://schemas.microsoft.com/office/drawing/2014/main" id="{3A854E3F-6439-564C-B4AA-31EA276E8343}"/>
                </a:ext>
              </a:extLst>
            </p:cNvPr>
            <p:cNvSpPr>
              <a:spLocks/>
            </p:cNvSpPr>
            <p:nvPr/>
          </p:nvSpPr>
          <p:spPr bwMode="auto">
            <a:xfrm>
              <a:off x="4748" y="2311"/>
              <a:ext cx="59" cy="199"/>
            </a:xfrm>
            <a:custGeom>
              <a:avLst/>
              <a:gdLst/>
              <a:ahLst/>
              <a:cxnLst>
                <a:cxn ang="0">
                  <a:pos x="59" y="399"/>
                </a:cxn>
                <a:cxn ang="0">
                  <a:pos x="59" y="399"/>
                </a:cxn>
                <a:cxn ang="0">
                  <a:pos x="42" y="260"/>
                </a:cxn>
                <a:cxn ang="0">
                  <a:pos x="31" y="173"/>
                </a:cxn>
                <a:cxn ang="0">
                  <a:pos x="23" y="100"/>
                </a:cxn>
                <a:cxn ang="0">
                  <a:pos x="19" y="0"/>
                </a:cxn>
                <a:cxn ang="0">
                  <a:pos x="0" y="0"/>
                </a:cxn>
                <a:cxn ang="0">
                  <a:pos x="4" y="100"/>
                </a:cxn>
                <a:cxn ang="0">
                  <a:pos x="11" y="173"/>
                </a:cxn>
                <a:cxn ang="0">
                  <a:pos x="23" y="260"/>
                </a:cxn>
                <a:cxn ang="0">
                  <a:pos x="40" y="399"/>
                </a:cxn>
                <a:cxn ang="0">
                  <a:pos x="40" y="399"/>
                </a:cxn>
                <a:cxn ang="0">
                  <a:pos x="59" y="399"/>
                </a:cxn>
              </a:cxnLst>
              <a:rect l="0" t="0" r="r" b="b"/>
              <a:pathLst>
                <a:path w="59" h="399">
                  <a:moveTo>
                    <a:pt x="59" y="399"/>
                  </a:moveTo>
                  <a:lnTo>
                    <a:pt x="59" y="399"/>
                  </a:lnTo>
                  <a:lnTo>
                    <a:pt x="42" y="260"/>
                  </a:lnTo>
                  <a:lnTo>
                    <a:pt x="31" y="173"/>
                  </a:lnTo>
                  <a:lnTo>
                    <a:pt x="23" y="100"/>
                  </a:lnTo>
                  <a:lnTo>
                    <a:pt x="19" y="0"/>
                  </a:lnTo>
                  <a:lnTo>
                    <a:pt x="0" y="0"/>
                  </a:lnTo>
                  <a:lnTo>
                    <a:pt x="4" y="100"/>
                  </a:lnTo>
                  <a:lnTo>
                    <a:pt x="11" y="173"/>
                  </a:lnTo>
                  <a:lnTo>
                    <a:pt x="23" y="260"/>
                  </a:lnTo>
                  <a:lnTo>
                    <a:pt x="40" y="399"/>
                  </a:lnTo>
                  <a:lnTo>
                    <a:pt x="40" y="399"/>
                  </a:lnTo>
                  <a:lnTo>
                    <a:pt x="59" y="399"/>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74" name="Freeform 106">
              <a:extLst>
                <a:ext uri="{FF2B5EF4-FFF2-40B4-BE49-F238E27FC236}">
                  <a16:creationId xmlns:a16="http://schemas.microsoft.com/office/drawing/2014/main" id="{AED0BFD8-6B7E-3145-9623-8935C0D3FC9E}"/>
                </a:ext>
              </a:extLst>
            </p:cNvPr>
            <p:cNvSpPr>
              <a:spLocks/>
            </p:cNvSpPr>
            <p:nvPr/>
          </p:nvSpPr>
          <p:spPr bwMode="auto">
            <a:xfrm>
              <a:off x="4788" y="2510"/>
              <a:ext cx="46" cy="211"/>
            </a:xfrm>
            <a:custGeom>
              <a:avLst/>
              <a:gdLst/>
              <a:ahLst/>
              <a:cxnLst>
                <a:cxn ang="0">
                  <a:pos x="46" y="427"/>
                </a:cxn>
                <a:cxn ang="0">
                  <a:pos x="46" y="427"/>
                </a:cxn>
                <a:cxn ang="0">
                  <a:pos x="27" y="300"/>
                </a:cxn>
                <a:cxn ang="0">
                  <a:pos x="23" y="196"/>
                </a:cxn>
                <a:cxn ang="0">
                  <a:pos x="25" y="100"/>
                </a:cxn>
                <a:cxn ang="0">
                  <a:pos x="19" y="0"/>
                </a:cxn>
                <a:cxn ang="0">
                  <a:pos x="0" y="0"/>
                </a:cxn>
                <a:cxn ang="0">
                  <a:pos x="6" y="100"/>
                </a:cxn>
                <a:cxn ang="0">
                  <a:pos x="4" y="196"/>
                </a:cxn>
                <a:cxn ang="0">
                  <a:pos x="8" y="300"/>
                </a:cxn>
                <a:cxn ang="0">
                  <a:pos x="27" y="427"/>
                </a:cxn>
                <a:cxn ang="0">
                  <a:pos x="27" y="427"/>
                </a:cxn>
                <a:cxn ang="0">
                  <a:pos x="46" y="427"/>
                </a:cxn>
              </a:cxnLst>
              <a:rect l="0" t="0" r="r" b="b"/>
              <a:pathLst>
                <a:path w="46" h="427">
                  <a:moveTo>
                    <a:pt x="46" y="427"/>
                  </a:moveTo>
                  <a:lnTo>
                    <a:pt x="46" y="427"/>
                  </a:lnTo>
                  <a:lnTo>
                    <a:pt x="27" y="300"/>
                  </a:lnTo>
                  <a:lnTo>
                    <a:pt x="23" y="196"/>
                  </a:lnTo>
                  <a:lnTo>
                    <a:pt x="25" y="100"/>
                  </a:lnTo>
                  <a:lnTo>
                    <a:pt x="19" y="0"/>
                  </a:lnTo>
                  <a:lnTo>
                    <a:pt x="0" y="0"/>
                  </a:lnTo>
                  <a:lnTo>
                    <a:pt x="6" y="100"/>
                  </a:lnTo>
                  <a:lnTo>
                    <a:pt x="4" y="196"/>
                  </a:lnTo>
                  <a:lnTo>
                    <a:pt x="8" y="300"/>
                  </a:lnTo>
                  <a:lnTo>
                    <a:pt x="27" y="427"/>
                  </a:lnTo>
                  <a:lnTo>
                    <a:pt x="27" y="427"/>
                  </a:lnTo>
                  <a:lnTo>
                    <a:pt x="46" y="427"/>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75" name="Freeform 107">
              <a:extLst>
                <a:ext uri="{FF2B5EF4-FFF2-40B4-BE49-F238E27FC236}">
                  <a16:creationId xmlns:a16="http://schemas.microsoft.com/office/drawing/2014/main" id="{869F560D-641A-2C41-94D7-B97768921478}"/>
                </a:ext>
              </a:extLst>
            </p:cNvPr>
            <p:cNvSpPr>
              <a:spLocks/>
            </p:cNvSpPr>
            <p:nvPr/>
          </p:nvSpPr>
          <p:spPr bwMode="auto">
            <a:xfrm>
              <a:off x="4706" y="2724"/>
              <a:ext cx="133" cy="87"/>
            </a:xfrm>
            <a:custGeom>
              <a:avLst/>
              <a:gdLst/>
              <a:ahLst/>
              <a:cxnLst>
                <a:cxn ang="0">
                  <a:pos x="4" y="174"/>
                </a:cxn>
                <a:cxn ang="0">
                  <a:pos x="4" y="174"/>
                </a:cxn>
                <a:cxn ang="0">
                  <a:pos x="38" y="162"/>
                </a:cxn>
                <a:cxn ang="0">
                  <a:pos x="65" y="146"/>
                </a:cxn>
                <a:cxn ang="0">
                  <a:pos x="88" y="126"/>
                </a:cxn>
                <a:cxn ang="0">
                  <a:pos x="107" y="103"/>
                </a:cxn>
                <a:cxn ang="0">
                  <a:pos x="120" y="77"/>
                </a:cxn>
                <a:cxn ang="0">
                  <a:pos x="128" y="51"/>
                </a:cxn>
                <a:cxn ang="0">
                  <a:pos x="130" y="25"/>
                </a:cxn>
                <a:cxn ang="0">
                  <a:pos x="128" y="0"/>
                </a:cxn>
                <a:cxn ang="0">
                  <a:pos x="109" y="0"/>
                </a:cxn>
                <a:cxn ang="0">
                  <a:pos x="111" y="25"/>
                </a:cxn>
                <a:cxn ang="0">
                  <a:pos x="109" y="51"/>
                </a:cxn>
                <a:cxn ang="0">
                  <a:pos x="101" y="74"/>
                </a:cxn>
                <a:cxn ang="0">
                  <a:pos x="88" y="97"/>
                </a:cxn>
                <a:cxn ang="0">
                  <a:pos x="73" y="121"/>
                </a:cxn>
                <a:cxn ang="0">
                  <a:pos x="53" y="138"/>
                </a:cxn>
                <a:cxn ang="0">
                  <a:pos x="27" y="152"/>
                </a:cxn>
                <a:cxn ang="0">
                  <a:pos x="0" y="161"/>
                </a:cxn>
                <a:cxn ang="0">
                  <a:pos x="0" y="161"/>
                </a:cxn>
                <a:cxn ang="0">
                  <a:pos x="4" y="174"/>
                </a:cxn>
              </a:cxnLst>
              <a:rect l="0" t="0" r="r" b="b"/>
              <a:pathLst>
                <a:path w="130" h="174">
                  <a:moveTo>
                    <a:pt x="4" y="174"/>
                  </a:moveTo>
                  <a:lnTo>
                    <a:pt x="4" y="174"/>
                  </a:lnTo>
                  <a:lnTo>
                    <a:pt x="38" y="162"/>
                  </a:lnTo>
                  <a:lnTo>
                    <a:pt x="65" y="146"/>
                  </a:lnTo>
                  <a:lnTo>
                    <a:pt x="88" y="126"/>
                  </a:lnTo>
                  <a:lnTo>
                    <a:pt x="107" y="103"/>
                  </a:lnTo>
                  <a:lnTo>
                    <a:pt x="120" y="77"/>
                  </a:lnTo>
                  <a:lnTo>
                    <a:pt x="128" y="51"/>
                  </a:lnTo>
                  <a:lnTo>
                    <a:pt x="130" y="25"/>
                  </a:lnTo>
                  <a:lnTo>
                    <a:pt x="128" y="0"/>
                  </a:lnTo>
                  <a:lnTo>
                    <a:pt x="109" y="0"/>
                  </a:lnTo>
                  <a:lnTo>
                    <a:pt x="111" y="25"/>
                  </a:lnTo>
                  <a:lnTo>
                    <a:pt x="109" y="51"/>
                  </a:lnTo>
                  <a:lnTo>
                    <a:pt x="101" y="74"/>
                  </a:lnTo>
                  <a:lnTo>
                    <a:pt x="88" y="97"/>
                  </a:lnTo>
                  <a:lnTo>
                    <a:pt x="73" y="121"/>
                  </a:lnTo>
                  <a:lnTo>
                    <a:pt x="53" y="138"/>
                  </a:lnTo>
                  <a:lnTo>
                    <a:pt x="27" y="152"/>
                  </a:lnTo>
                  <a:lnTo>
                    <a:pt x="0" y="161"/>
                  </a:lnTo>
                  <a:lnTo>
                    <a:pt x="0" y="161"/>
                  </a:lnTo>
                  <a:lnTo>
                    <a:pt x="4" y="174"/>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76" name="Freeform 108">
              <a:extLst>
                <a:ext uri="{FF2B5EF4-FFF2-40B4-BE49-F238E27FC236}">
                  <a16:creationId xmlns:a16="http://schemas.microsoft.com/office/drawing/2014/main" id="{3AAC98CC-9BBE-EF4E-9087-0C89A920ABE1}"/>
                </a:ext>
              </a:extLst>
            </p:cNvPr>
            <p:cNvSpPr>
              <a:spLocks/>
            </p:cNvSpPr>
            <p:nvPr/>
          </p:nvSpPr>
          <p:spPr bwMode="auto">
            <a:xfrm>
              <a:off x="4241" y="2805"/>
              <a:ext cx="469" cy="39"/>
            </a:xfrm>
            <a:custGeom>
              <a:avLst/>
              <a:gdLst/>
              <a:ahLst/>
              <a:cxnLst>
                <a:cxn ang="0">
                  <a:pos x="3" y="78"/>
                </a:cxn>
                <a:cxn ang="0">
                  <a:pos x="3" y="78"/>
                </a:cxn>
                <a:cxn ang="0">
                  <a:pos x="34" y="74"/>
                </a:cxn>
                <a:cxn ang="0">
                  <a:pos x="63" y="70"/>
                </a:cxn>
                <a:cxn ang="0">
                  <a:pos x="91" y="68"/>
                </a:cxn>
                <a:cxn ang="0">
                  <a:pos x="122" y="64"/>
                </a:cxn>
                <a:cxn ang="0">
                  <a:pos x="152" y="61"/>
                </a:cxn>
                <a:cxn ang="0">
                  <a:pos x="183" y="57"/>
                </a:cxn>
                <a:cxn ang="0">
                  <a:pos x="211" y="53"/>
                </a:cxn>
                <a:cxn ang="0">
                  <a:pos x="240" y="51"/>
                </a:cxn>
                <a:cxn ang="0">
                  <a:pos x="270" y="47"/>
                </a:cxn>
                <a:cxn ang="0">
                  <a:pos x="299" y="43"/>
                </a:cxn>
                <a:cxn ang="0">
                  <a:pos x="328" y="39"/>
                </a:cxn>
                <a:cxn ang="0">
                  <a:pos x="356" y="35"/>
                </a:cxn>
                <a:cxn ang="0">
                  <a:pos x="385" y="30"/>
                </a:cxn>
                <a:cxn ang="0">
                  <a:pos x="414" y="25"/>
                </a:cxn>
                <a:cxn ang="0">
                  <a:pos x="442" y="20"/>
                </a:cxn>
                <a:cxn ang="0">
                  <a:pos x="469" y="13"/>
                </a:cxn>
                <a:cxn ang="0">
                  <a:pos x="465" y="0"/>
                </a:cxn>
                <a:cxn ang="0">
                  <a:pos x="438" y="7"/>
                </a:cxn>
                <a:cxn ang="0">
                  <a:pos x="410" y="12"/>
                </a:cxn>
                <a:cxn ang="0">
                  <a:pos x="381" y="17"/>
                </a:cxn>
                <a:cxn ang="0">
                  <a:pos x="353" y="22"/>
                </a:cxn>
                <a:cxn ang="0">
                  <a:pos x="324" y="26"/>
                </a:cxn>
                <a:cxn ang="0">
                  <a:pos x="295" y="30"/>
                </a:cxn>
                <a:cxn ang="0">
                  <a:pos x="267" y="34"/>
                </a:cxn>
                <a:cxn ang="0">
                  <a:pos x="240" y="38"/>
                </a:cxn>
                <a:cxn ang="0">
                  <a:pos x="211" y="40"/>
                </a:cxn>
                <a:cxn ang="0">
                  <a:pos x="179" y="44"/>
                </a:cxn>
                <a:cxn ang="0">
                  <a:pos x="152" y="48"/>
                </a:cxn>
                <a:cxn ang="0">
                  <a:pos x="122" y="51"/>
                </a:cxn>
                <a:cxn ang="0">
                  <a:pos x="91" y="55"/>
                </a:cxn>
                <a:cxn ang="0">
                  <a:pos x="63" y="57"/>
                </a:cxn>
                <a:cxn ang="0">
                  <a:pos x="30" y="61"/>
                </a:cxn>
                <a:cxn ang="0">
                  <a:pos x="0" y="65"/>
                </a:cxn>
                <a:cxn ang="0">
                  <a:pos x="0" y="65"/>
                </a:cxn>
                <a:cxn ang="0">
                  <a:pos x="3" y="78"/>
                </a:cxn>
              </a:cxnLst>
              <a:rect l="0" t="0" r="r" b="b"/>
              <a:pathLst>
                <a:path w="469" h="78">
                  <a:moveTo>
                    <a:pt x="3" y="78"/>
                  </a:moveTo>
                  <a:lnTo>
                    <a:pt x="3" y="78"/>
                  </a:lnTo>
                  <a:lnTo>
                    <a:pt x="34" y="74"/>
                  </a:lnTo>
                  <a:lnTo>
                    <a:pt x="63" y="70"/>
                  </a:lnTo>
                  <a:lnTo>
                    <a:pt x="91" y="68"/>
                  </a:lnTo>
                  <a:lnTo>
                    <a:pt x="122" y="64"/>
                  </a:lnTo>
                  <a:lnTo>
                    <a:pt x="152" y="61"/>
                  </a:lnTo>
                  <a:lnTo>
                    <a:pt x="183" y="57"/>
                  </a:lnTo>
                  <a:lnTo>
                    <a:pt x="211" y="53"/>
                  </a:lnTo>
                  <a:lnTo>
                    <a:pt x="240" y="51"/>
                  </a:lnTo>
                  <a:lnTo>
                    <a:pt x="270" y="47"/>
                  </a:lnTo>
                  <a:lnTo>
                    <a:pt x="299" y="43"/>
                  </a:lnTo>
                  <a:lnTo>
                    <a:pt x="328" y="39"/>
                  </a:lnTo>
                  <a:lnTo>
                    <a:pt x="356" y="35"/>
                  </a:lnTo>
                  <a:lnTo>
                    <a:pt x="385" y="30"/>
                  </a:lnTo>
                  <a:lnTo>
                    <a:pt x="414" y="25"/>
                  </a:lnTo>
                  <a:lnTo>
                    <a:pt x="442" y="20"/>
                  </a:lnTo>
                  <a:lnTo>
                    <a:pt x="469" y="13"/>
                  </a:lnTo>
                  <a:lnTo>
                    <a:pt x="465" y="0"/>
                  </a:lnTo>
                  <a:lnTo>
                    <a:pt x="438" y="7"/>
                  </a:lnTo>
                  <a:lnTo>
                    <a:pt x="410" y="12"/>
                  </a:lnTo>
                  <a:lnTo>
                    <a:pt x="381" y="17"/>
                  </a:lnTo>
                  <a:lnTo>
                    <a:pt x="353" y="22"/>
                  </a:lnTo>
                  <a:lnTo>
                    <a:pt x="324" y="26"/>
                  </a:lnTo>
                  <a:lnTo>
                    <a:pt x="295" y="30"/>
                  </a:lnTo>
                  <a:lnTo>
                    <a:pt x="267" y="34"/>
                  </a:lnTo>
                  <a:lnTo>
                    <a:pt x="240" y="38"/>
                  </a:lnTo>
                  <a:lnTo>
                    <a:pt x="211" y="40"/>
                  </a:lnTo>
                  <a:lnTo>
                    <a:pt x="179" y="44"/>
                  </a:lnTo>
                  <a:lnTo>
                    <a:pt x="152" y="48"/>
                  </a:lnTo>
                  <a:lnTo>
                    <a:pt x="122" y="51"/>
                  </a:lnTo>
                  <a:lnTo>
                    <a:pt x="91" y="55"/>
                  </a:lnTo>
                  <a:lnTo>
                    <a:pt x="63" y="57"/>
                  </a:lnTo>
                  <a:lnTo>
                    <a:pt x="30" y="61"/>
                  </a:lnTo>
                  <a:lnTo>
                    <a:pt x="0" y="65"/>
                  </a:lnTo>
                  <a:lnTo>
                    <a:pt x="0" y="65"/>
                  </a:lnTo>
                  <a:lnTo>
                    <a:pt x="3" y="78"/>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77" name="Freeform 109">
              <a:extLst>
                <a:ext uri="{FF2B5EF4-FFF2-40B4-BE49-F238E27FC236}">
                  <a16:creationId xmlns:a16="http://schemas.microsoft.com/office/drawing/2014/main" id="{63BEF1BF-A767-074E-A12E-E991B08B1D69}"/>
                </a:ext>
              </a:extLst>
            </p:cNvPr>
            <p:cNvSpPr>
              <a:spLocks/>
            </p:cNvSpPr>
            <p:nvPr/>
          </p:nvSpPr>
          <p:spPr bwMode="auto">
            <a:xfrm>
              <a:off x="3609" y="2837"/>
              <a:ext cx="635" cy="35"/>
            </a:xfrm>
            <a:custGeom>
              <a:avLst/>
              <a:gdLst/>
              <a:ahLst/>
              <a:cxnLst>
                <a:cxn ang="0">
                  <a:pos x="0" y="70"/>
                </a:cxn>
                <a:cxn ang="0">
                  <a:pos x="0" y="70"/>
                </a:cxn>
                <a:cxn ang="0">
                  <a:pos x="40" y="70"/>
                </a:cxn>
                <a:cxn ang="0">
                  <a:pos x="80" y="69"/>
                </a:cxn>
                <a:cxn ang="0">
                  <a:pos x="120" y="66"/>
                </a:cxn>
                <a:cxn ang="0">
                  <a:pos x="158" y="65"/>
                </a:cxn>
                <a:cxn ang="0">
                  <a:pos x="198" y="62"/>
                </a:cxn>
                <a:cxn ang="0">
                  <a:pos x="239" y="59"/>
                </a:cxn>
                <a:cxn ang="0">
                  <a:pos x="277" y="55"/>
                </a:cxn>
                <a:cxn ang="0">
                  <a:pos x="317" y="51"/>
                </a:cxn>
                <a:cxn ang="0">
                  <a:pos x="357" y="47"/>
                </a:cxn>
                <a:cxn ang="0">
                  <a:pos x="395" y="43"/>
                </a:cxn>
                <a:cxn ang="0">
                  <a:pos x="435" y="38"/>
                </a:cxn>
                <a:cxn ang="0">
                  <a:pos x="475" y="34"/>
                </a:cxn>
                <a:cxn ang="0">
                  <a:pos x="515" y="29"/>
                </a:cxn>
                <a:cxn ang="0">
                  <a:pos x="555" y="23"/>
                </a:cxn>
                <a:cxn ang="0">
                  <a:pos x="595" y="18"/>
                </a:cxn>
                <a:cxn ang="0">
                  <a:pos x="635" y="13"/>
                </a:cxn>
                <a:cxn ang="0">
                  <a:pos x="632" y="0"/>
                </a:cxn>
                <a:cxn ang="0">
                  <a:pos x="591" y="5"/>
                </a:cxn>
                <a:cxn ang="0">
                  <a:pos x="551" y="10"/>
                </a:cxn>
                <a:cxn ang="0">
                  <a:pos x="511" y="16"/>
                </a:cxn>
                <a:cxn ang="0">
                  <a:pos x="475" y="21"/>
                </a:cxn>
                <a:cxn ang="0">
                  <a:pos x="435" y="25"/>
                </a:cxn>
                <a:cxn ang="0">
                  <a:pos x="395" y="30"/>
                </a:cxn>
                <a:cxn ang="0">
                  <a:pos x="357" y="34"/>
                </a:cxn>
                <a:cxn ang="0">
                  <a:pos x="317" y="38"/>
                </a:cxn>
                <a:cxn ang="0">
                  <a:pos x="277" y="42"/>
                </a:cxn>
                <a:cxn ang="0">
                  <a:pos x="239" y="46"/>
                </a:cxn>
                <a:cxn ang="0">
                  <a:pos x="198" y="49"/>
                </a:cxn>
                <a:cxn ang="0">
                  <a:pos x="158" y="52"/>
                </a:cxn>
                <a:cxn ang="0">
                  <a:pos x="120" y="53"/>
                </a:cxn>
                <a:cxn ang="0">
                  <a:pos x="80" y="56"/>
                </a:cxn>
                <a:cxn ang="0">
                  <a:pos x="40" y="57"/>
                </a:cxn>
                <a:cxn ang="0">
                  <a:pos x="0" y="57"/>
                </a:cxn>
                <a:cxn ang="0">
                  <a:pos x="0" y="57"/>
                </a:cxn>
                <a:cxn ang="0">
                  <a:pos x="0" y="70"/>
                </a:cxn>
              </a:cxnLst>
              <a:rect l="0" t="0" r="r" b="b"/>
              <a:pathLst>
                <a:path w="635" h="70">
                  <a:moveTo>
                    <a:pt x="0" y="70"/>
                  </a:moveTo>
                  <a:lnTo>
                    <a:pt x="0" y="70"/>
                  </a:lnTo>
                  <a:lnTo>
                    <a:pt x="40" y="70"/>
                  </a:lnTo>
                  <a:lnTo>
                    <a:pt x="80" y="69"/>
                  </a:lnTo>
                  <a:lnTo>
                    <a:pt x="120" y="66"/>
                  </a:lnTo>
                  <a:lnTo>
                    <a:pt x="158" y="65"/>
                  </a:lnTo>
                  <a:lnTo>
                    <a:pt x="198" y="62"/>
                  </a:lnTo>
                  <a:lnTo>
                    <a:pt x="239" y="59"/>
                  </a:lnTo>
                  <a:lnTo>
                    <a:pt x="277" y="55"/>
                  </a:lnTo>
                  <a:lnTo>
                    <a:pt x="317" y="51"/>
                  </a:lnTo>
                  <a:lnTo>
                    <a:pt x="357" y="47"/>
                  </a:lnTo>
                  <a:lnTo>
                    <a:pt x="395" y="43"/>
                  </a:lnTo>
                  <a:lnTo>
                    <a:pt x="435" y="38"/>
                  </a:lnTo>
                  <a:lnTo>
                    <a:pt x="475" y="34"/>
                  </a:lnTo>
                  <a:lnTo>
                    <a:pt x="515" y="29"/>
                  </a:lnTo>
                  <a:lnTo>
                    <a:pt x="555" y="23"/>
                  </a:lnTo>
                  <a:lnTo>
                    <a:pt x="595" y="18"/>
                  </a:lnTo>
                  <a:lnTo>
                    <a:pt x="635" y="13"/>
                  </a:lnTo>
                  <a:lnTo>
                    <a:pt x="632" y="0"/>
                  </a:lnTo>
                  <a:lnTo>
                    <a:pt x="591" y="5"/>
                  </a:lnTo>
                  <a:lnTo>
                    <a:pt x="551" y="10"/>
                  </a:lnTo>
                  <a:lnTo>
                    <a:pt x="511" y="16"/>
                  </a:lnTo>
                  <a:lnTo>
                    <a:pt x="475" y="21"/>
                  </a:lnTo>
                  <a:lnTo>
                    <a:pt x="435" y="25"/>
                  </a:lnTo>
                  <a:lnTo>
                    <a:pt x="395" y="30"/>
                  </a:lnTo>
                  <a:lnTo>
                    <a:pt x="357" y="34"/>
                  </a:lnTo>
                  <a:lnTo>
                    <a:pt x="317" y="38"/>
                  </a:lnTo>
                  <a:lnTo>
                    <a:pt x="277" y="42"/>
                  </a:lnTo>
                  <a:lnTo>
                    <a:pt x="239" y="46"/>
                  </a:lnTo>
                  <a:lnTo>
                    <a:pt x="198" y="49"/>
                  </a:lnTo>
                  <a:lnTo>
                    <a:pt x="158" y="52"/>
                  </a:lnTo>
                  <a:lnTo>
                    <a:pt x="120" y="53"/>
                  </a:lnTo>
                  <a:lnTo>
                    <a:pt x="80" y="56"/>
                  </a:lnTo>
                  <a:lnTo>
                    <a:pt x="40" y="57"/>
                  </a:lnTo>
                  <a:lnTo>
                    <a:pt x="0" y="57"/>
                  </a:lnTo>
                  <a:lnTo>
                    <a:pt x="0" y="57"/>
                  </a:lnTo>
                  <a:lnTo>
                    <a:pt x="0" y="70"/>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78" name="Freeform 110">
              <a:extLst>
                <a:ext uri="{FF2B5EF4-FFF2-40B4-BE49-F238E27FC236}">
                  <a16:creationId xmlns:a16="http://schemas.microsoft.com/office/drawing/2014/main" id="{F8E45EF5-1E80-694C-9962-13B64CB5FC15}"/>
                </a:ext>
              </a:extLst>
            </p:cNvPr>
            <p:cNvSpPr>
              <a:spLocks/>
            </p:cNvSpPr>
            <p:nvPr/>
          </p:nvSpPr>
          <p:spPr bwMode="auto">
            <a:xfrm>
              <a:off x="3014" y="2854"/>
              <a:ext cx="595" cy="24"/>
            </a:xfrm>
            <a:custGeom>
              <a:avLst/>
              <a:gdLst/>
              <a:ahLst/>
              <a:cxnLst>
                <a:cxn ang="0">
                  <a:pos x="0" y="10"/>
                </a:cxn>
                <a:cxn ang="0">
                  <a:pos x="0" y="10"/>
                </a:cxn>
                <a:cxn ang="0">
                  <a:pos x="34" y="22"/>
                </a:cxn>
                <a:cxn ang="0">
                  <a:pos x="70" y="31"/>
                </a:cxn>
                <a:cxn ang="0">
                  <a:pos x="107" y="38"/>
                </a:cxn>
                <a:cxn ang="0">
                  <a:pos x="145" y="41"/>
                </a:cxn>
                <a:cxn ang="0">
                  <a:pos x="181" y="45"/>
                </a:cxn>
                <a:cxn ang="0">
                  <a:pos x="217" y="48"/>
                </a:cxn>
                <a:cxn ang="0">
                  <a:pos x="255" y="48"/>
                </a:cxn>
                <a:cxn ang="0">
                  <a:pos x="294" y="48"/>
                </a:cxn>
                <a:cxn ang="0">
                  <a:pos x="330" y="48"/>
                </a:cxn>
                <a:cxn ang="0">
                  <a:pos x="368" y="47"/>
                </a:cxn>
                <a:cxn ang="0">
                  <a:pos x="406" y="44"/>
                </a:cxn>
                <a:cxn ang="0">
                  <a:pos x="444" y="43"/>
                </a:cxn>
                <a:cxn ang="0">
                  <a:pos x="483" y="40"/>
                </a:cxn>
                <a:cxn ang="0">
                  <a:pos x="521" y="39"/>
                </a:cxn>
                <a:cxn ang="0">
                  <a:pos x="557" y="38"/>
                </a:cxn>
                <a:cxn ang="0">
                  <a:pos x="595" y="36"/>
                </a:cxn>
                <a:cxn ang="0">
                  <a:pos x="595" y="23"/>
                </a:cxn>
                <a:cxn ang="0">
                  <a:pos x="557" y="25"/>
                </a:cxn>
                <a:cxn ang="0">
                  <a:pos x="521" y="26"/>
                </a:cxn>
                <a:cxn ang="0">
                  <a:pos x="483" y="27"/>
                </a:cxn>
                <a:cxn ang="0">
                  <a:pos x="444" y="30"/>
                </a:cxn>
                <a:cxn ang="0">
                  <a:pos x="406" y="31"/>
                </a:cxn>
                <a:cxn ang="0">
                  <a:pos x="368" y="34"/>
                </a:cxn>
                <a:cxn ang="0">
                  <a:pos x="330" y="35"/>
                </a:cxn>
                <a:cxn ang="0">
                  <a:pos x="294" y="35"/>
                </a:cxn>
                <a:cxn ang="0">
                  <a:pos x="255" y="35"/>
                </a:cxn>
                <a:cxn ang="0">
                  <a:pos x="217" y="35"/>
                </a:cxn>
                <a:cxn ang="0">
                  <a:pos x="181" y="32"/>
                </a:cxn>
                <a:cxn ang="0">
                  <a:pos x="145" y="28"/>
                </a:cxn>
                <a:cxn ang="0">
                  <a:pos x="111" y="25"/>
                </a:cxn>
                <a:cxn ang="0">
                  <a:pos x="74" y="18"/>
                </a:cxn>
                <a:cxn ang="0">
                  <a:pos x="42" y="9"/>
                </a:cxn>
                <a:cxn ang="0">
                  <a:pos x="7" y="0"/>
                </a:cxn>
                <a:cxn ang="0">
                  <a:pos x="7" y="0"/>
                </a:cxn>
                <a:cxn ang="0">
                  <a:pos x="0" y="10"/>
                </a:cxn>
              </a:cxnLst>
              <a:rect l="0" t="0" r="r" b="b"/>
              <a:pathLst>
                <a:path w="595" h="48">
                  <a:moveTo>
                    <a:pt x="0" y="10"/>
                  </a:moveTo>
                  <a:lnTo>
                    <a:pt x="0" y="10"/>
                  </a:lnTo>
                  <a:lnTo>
                    <a:pt x="34" y="22"/>
                  </a:lnTo>
                  <a:lnTo>
                    <a:pt x="70" y="31"/>
                  </a:lnTo>
                  <a:lnTo>
                    <a:pt x="107" y="38"/>
                  </a:lnTo>
                  <a:lnTo>
                    <a:pt x="145" y="41"/>
                  </a:lnTo>
                  <a:lnTo>
                    <a:pt x="181" y="45"/>
                  </a:lnTo>
                  <a:lnTo>
                    <a:pt x="217" y="48"/>
                  </a:lnTo>
                  <a:lnTo>
                    <a:pt x="255" y="48"/>
                  </a:lnTo>
                  <a:lnTo>
                    <a:pt x="294" y="48"/>
                  </a:lnTo>
                  <a:lnTo>
                    <a:pt x="330" y="48"/>
                  </a:lnTo>
                  <a:lnTo>
                    <a:pt x="368" y="47"/>
                  </a:lnTo>
                  <a:lnTo>
                    <a:pt x="406" y="44"/>
                  </a:lnTo>
                  <a:lnTo>
                    <a:pt x="444" y="43"/>
                  </a:lnTo>
                  <a:lnTo>
                    <a:pt x="483" y="40"/>
                  </a:lnTo>
                  <a:lnTo>
                    <a:pt x="521" y="39"/>
                  </a:lnTo>
                  <a:lnTo>
                    <a:pt x="557" y="38"/>
                  </a:lnTo>
                  <a:lnTo>
                    <a:pt x="595" y="36"/>
                  </a:lnTo>
                  <a:lnTo>
                    <a:pt x="595" y="23"/>
                  </a:lnTo>
                  <a:lnTo>
                    <a:pt x="557" y="25"/>
                  </a:lnTo>
                  <a:lnTo>
                    <a:pt x="521" y="26"/>
                  </a:lnTo>
                  <a:lnTo>
                    <a:pt x="483" y="27"/>
                  </a:lnTo>
                  <a:lnTo>
                    <a:pt x="444" y="30"/>
                  </a:lnTo>
                  <a:lnTo>
                    <a:pt x="406" y="31"/>
                  </a:lnTo>
                  <a:lnTo>
                    <a:pt x="368" y="34"/>
                  </a:lnTo>
                  <a:lnTo>
                    <a:pt x="330" y="35"/>
                  </a:lnTo>
                  <a:lnTo>
                    <a:pt x="294" y="35"/>
                  </a:lnTo>
                  <a:lnTo>
                    <a:pt x="255" y="35"/>
                  </a:lnTo>
                  <a:lnTo>
                    <a:pt x="217" y="35"/>
                  </a:lnTo>
                  <a:lnTo>
                    <a:pt x="181" y="32"/>
                  </a:lnTo>
                  <a:lnTo>
                    <a:pt x="145" y="28"/>
                  </a:lnTo>
                  <a:lnTo>
                    <a:pt x="111" y="25"/>
                  </a:lnTo>
                  <a:lnTo>
                    <a:pt x="74" y="18"/>
                  </a:lnTo>
                  <a:lnTo>
                    <a:pt x="42" y="9"/>
                  </a:lnTo>
                  <a:lnTo>
                    <a:pt x="7" y="0"/>
                  </a:lnTo>
                  <a:lnTo>
                    <a:pt x="7" y="0"/>
                  </a:lnTo>
                  <a:lnTo>
                    <a:pt x="0" y="10"/>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79" name="Freeform 111">
              <a:extLst>
                <a:ext uri="{FF2B5EF4-FFF2-40B4-BE49-F238E27FC236}">
                  <a16:creationId xmlns:a16="http://schemas.microsoft.com/office/drawing/2014/main" id="{138A1EA1-20F7-DE45-A7F6-BC55C93861BB}"/>
                </a:ext>
              </a:extLst>
            </p:cNvPr>
            <p:cNvSpPr>
              <a:spLocks/>
            </p:cNvSpPr>
            <p:nvPr/>
          </p:nvSpPr>
          <p:spPr bwMode="auto">
            <a:xfrm>
              <a:off x="2949" y="2754"/>
              <a:ext cx="88" cy="105"/>
            </a:xfrm>
            <a:custGeom>
              <a:avLst/>
              <a:gdLst/>
              <a:ahLst/>
              <a:cxnLst>
                <a:cxn ang="0">
                  <a:pos x="80" y="0"/>
                </a:cxn>
                <a:cxn ang="0">
                  <a:pos x="80" y="0"/>
                </a:cxn>
                <a:cxn ang="0">
                  <a:pos x="46" y="18"/>
                </a:cxn>
                <a:cxn ang="0">
                  <a:pos x="23" y="44"/>
                </a:cxn>
                <a:cxn ang="0">
                  <a:pos x="6" y="74"/>
                </a:cxn>
                <a:cxn ang="0">
                  <a:pos x="0" y="106"/>
                </a:cxn>
                <a:cxn ang="0">
                  <a:pos x="0" y="138"/>
                </a:cxn>
                <a:cxn ang="0">
                  <a:pos x="11" y="167"/>
                </a:cxn>
                <a:cxn ang="0">
                  <a:pos x="32" y="193"/>
                </a:cxn>
                <a:cxn ang="0">
                  <a:pos x="65" y="210"/>
                </a:cxn>
                <a:cxn ang="0">
                  <a:pos x="72" y="200"/>
                </a:cxn>
                <a:cxn ang="0">
                  <a:pos x="48" y="186"/>
                </a:cxn>
                <a:cxn ang="0">
                  <a:pos x="31" y="162"/>
                </a:cxn>
                <a:cxn ang="0">
                  <a:pos x="19" y="138"/>
                </a:cxn>
                <a:cxn ang="0">
                  <a:pos x="19" y="106"/>
                </a:cxn>
                <a:cxn ang="0">
                  <a:pos x="25" y="76"/>
                </a:cxn>
                <a:cxn ang="0">
                  <a:pos x="38" y="49"/>
                </a:cxn>
                <a:cxn ang="0">
                  <a:pos x="61" y="26"/>
                </a:cxn>
                <a:cxn ang="0">
                  <a:pos x="88" y="10"/>
                </a:cxn>
                <a:cxn ang="0">
                  <a:pos x="88" y="10"/>
                </a:cxn>
                <a:cxn ang="0">
                  <a:pos x="80" y="0"/>
                </a:cxn>
              </a:cxnLst>
              <a:rect l="0" t="0" r="r" b="b"/>
              <a:pathLst>
                <a:path w="88" h="210">
                  <a:moveTo>
                    <a:pt x="80" y="0"/>
                  </a:moveTo>
                  <a:lnTo>
                    <a:pt x="80" y="0"/>
                  </a:lnTo>
                  <a:lnTo>
                    <a:pt x="46" y="18"/>
                  </a:lnTo>
                  <a:lnTo>
                    <a:pt x="23" y="44"/>
                  </a:lnTo>
                  <a:lnTo>
                    <a:pt x="6" y="74"/>
                  </a:lnTo>
                  <a:lnTo>
                    <a:pt x="0" y="106"/>
                  </a:lnTo>
                  <a:lnTo>
                    <a:pt x="0" y="138"/>
                  </a:lnTo>
                  <a:lnTo>
                    <a:pt x="11" y="167"/>
                  </a:lnTo>
                  <a:lnTo>
                    <a:pt x="32" y="193"/>
                  </a:lnTo>
                  <a:lnTo>
                    <a:pt x="65" y="210"/>
                  </a:lnTo>
                  <a:lnTo>
                    <a:pt x="72" y="200"/>
                  </a:lnTo>
                  <a:lnTo>
                    <a:pt x="48" y="186"/>
                  </a:lnTo>
                  <a:lnTo>
                    <a:pt x="31" y="162"/>
                  </a:lnTo>
                  <a:lnTo>
                    <a:pt x="19" y="138"/>
                  </a:lnTo>
                  <a:lnTo>
                    <a:pt x="19" y="106"/>
                  </a:lnTo>
                  <a:lnTo>
                    <a:pt x="25" y="76"/>
                  </a:lnTo>
                  <a:lnTo>
                    <a:pt x="38" y="49"/>
                  </a:lnTo>
                  <a:lnTo>
                    <a:pt x="61" y="26"/>
                  </a:lnTo>
                  <a:lnTo>
                    <a:pt x="88" y="10"/>
                  </a:lnTo>
                  <a:lnTo>
                    <a:pt x="88" y="10"/>
                  </a:lnTo>
                  <a:lnTo>
                    <a:pt x="80" y="0"/>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80" name="Freeform 112">
              <a:extLst>
                <a:ext uri="{FF2B5EF4-FFF2-40B4-BE49-F238E27FC236}">
                  <a16:creationId xmlns:a16="http://schemas.microsoft.com/office/drawing/2014/main" id="{AADD47F0-3B5D-7641-9C26-5F2DBF0149CF}"/>
                </a:ext>
              </a:extLst>
            </p:cNvPr>
            <p:cNvSpPr>
              <a:spLocks/>
            </p:cNvSpPr>
            <p:nvPr/>
          </p:nvSpPr>
          <p:spPr bwMode="auto">
            <a:xfrm>
              <a:off x="3029" y="2749"/>
              <a:ext cx="305" cy="19"/>
            </a:xfrm>
            <a:custGeom>
              <a:avLst/>
              <a:gdLst/>
              <a:ahLst/>
              <a:cxnLst>
                <a:cxn ang="0">
                  <a:pos x="286" y="26"/>
                </a:cxn>
                <a:cxn ang="0">
                  <a:pos x="294" y="23"/>
                </a:cxn>
                <a:cxn ang="0">
                  <a:pos x="256" y="24"/>
                </a:cxn>
                <a:cxn ang="0">
                  <a:pos x="216" y="20"/>
                </a:cxn>
                <a:cxn ang="0">
                  <a:pos x="178" y="15"/>
                </a:cxn>
                <a:cxn ang="0">
                  <a:pos x="139" y="9"/>
                </a:cxn>
                <a:cxn ang="0">
                  <a:pos x="103" y="2"/>
                </a:cxn>
                <a:cxn ang="0">
                  <a:pos x="67" y="0"/>
                </a:cxn>
                <a:cxn ang="0">
                  <a:pos x="34" y="1"/>
                </a:cxn>
                <a:cxn ang="0">
                  <a:pos x="0" y="9"/>
                </a:cxn>
                <a:cxn ang="0">
                  <a:pos x="8" y="19"/>
                </a:cxn>
                <a:cxn ang="0">
                  <a:pos x="34" y="14"/>
                </a:cxn>
                <a:cxn ang="0">
                  <a:pos x="67" y="13"/>
                </a:cxn>
                <a:cxn ang="0">
                  <a:pos x="99" y="15"/>
                </a:cxn>
                <a:cxn ang="0">
                  <a:pos x="136" y="22"/>
                </a:cxn>
                <a:cxn ang="0">
                  <a:pos x="174" y="28"/>
                </a:cxn>
                <a:cxn ang="0">
                  <a:pos x="216" y="33"/>
                </a:cxn>
                <a:cxn ang="0">
                  <a:pos x="256" y="37"/>
                </a:cxn>
                <a:cxn ang="0">
                  <a:pos x="294" y="36"/>
                </a:cxn>
                <a:cxn ang="0">
                  <a:pos x="302" y="33"/>
                </a:cxn>
                <a:cxn ang="0">
                  <a:pos x="294" y="36"/>
                </a:cxn>
                <a:cxn ang="0">
                  <a:pos x="300" y="36"/>
                </a:cxn>
                <a:cxn ang="0">
                  <a:pos x="302" y="33"/>
                </a:cxn>
                <a:cxn ang="0">
                  <a:pos x="286" y="26"/>
                </a:cxn>
              </a:cxnLst>
              <a:rect l="0" t="0" r="r" b="b"/>
              <a:pathLst>
                <a:path w="302" h="37">
                  <a:moveTo>
                    <a:pt x="286" y="26"/>
                  </a:moveTo>
                  <a:lnTo>
                    <a:pt x="294" y="23"/>
                  </a:lnTo>
                  <a:lnTo>
                    <a:pt x="256" y="24"/>
                  </a:lnTo>
                  <a:lnTo>
                    <a:pt x="216" y="20"/>
                  </a:lnTo>
                  <a:lnTo>
                    <a:pt x="178" y="15"/>
                  </a:lnTo>
                  <a:lnTo>
                    <a:pt x="139" y="9"/>
                  </a:lnTo>
                  <a:lnTo>
                    <a:pt x="103" y="2"/>
                  </a:lnTo>
                  <a:lnTo>
                    <a:pt x="67" y="0"/>
                  </a:lnTo>
                  <a:lnTo>
                    <a:pt x="34" y="1"/>
                  </a:lnTo>
                  <a:lnTo>
                    <a:pt x="0" y="9"/>
                  </a:lnTo>
                  <a:lnTo>
                    <a:pt x="8" y="19"/>
                  </a:lnTo>
                  <a:lnTo>
                    <a:pt x="34" y="14"/>
                  </a:lnTo>
                  <a:lnTo>
                    <a:pt x="67" y="13"/>
                  </a:lnTo>
                  <a:lnTo>
                    <a:pt x="99" y="15"/>
                  </a:lnTo>
                  <a:lnTo>
                    <a:pt x="136" y="22"/>
                  </a:lnTo>
                  <a:lnTo>
                    <a:pt x="174" y="28"/>
                  </a:lnTo>
                  <a:lnTo>
                    <a:pt x="216" y="33"/>
                  </a:lnTo>
                  <a:lnTo>
                    <a:pt x="256" y="37"/>
                  </a:lnTo>
                  <a:lnTo>
                    <a:pt x="294" y="36"/>
                  </a:lnTo>
                  <a:lnTo>
                    <a:pt x="302" y="33"/>
                  </a:lnTo>
                  <a:lnTo>
                    <a:pt x="294" y="36"/>
                  </a:lnTo>
                  <a:lnTo>
                    <a:pt x="300" y="36"/>
                  </a:lnTo>
                  <a:lnTo>
                    <a:pt x="302" y="33"/>
                  </a:lnTo>
                  <a:lnTo>
                    <a:pt x="286" y="26"/>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81" name="Freeform 113">
              <a:extLst>
                <a:ext uri="{FF2B5EF4-FFF2-40B4-BE49-F238E27FC236}">
                  <a16:creationId xmlns:a16="http://schemas.microsoft.com/office/drawing/2014/main" id="{87E5BE30-B23F-EC41-AB6A-F4729D58762E}"/>
                </a:ext>
              </a:extLst>
            </p:cNvPr>
            <p:cNvSpPr>
              <a:spLocks/>
            </p:cNvSpPr>
            <p:nvPr/>
          </p:nvSpPr>
          <p:spPr bwMode="auto">
            <a:xfrm>
              <a:off x="3315" y="2402"/>
              <a:ext cx="138" cy="364"/>
            </a:xfrm>
            <a:custGeom>
              <a:avLst/>
              <a:gdLst/>
              <a:ahLst/>
              <a:cxnLst>
                <a:cxn ang="0">
                  <a:pos x="42" y="0"/>
                </a:cxn>
                <a:cxn ang="0">
                  <a:pos x="42" y="0"/>
                </a:cxn>
                <a:cxn ang="0">
                  <a:pos x="58" y="91"/>
                </a:cxn>
                <a:cxn ang="0">
                  <a:pos x="79" y="183"/>
                </a:cxn>
                <a:cxn ang="0">
                  <a:pos x="99" y="276"/>
                </a:cxn>
                <a:cxn ang="0">
                  <a:pos x="115" y="371"/>
                </a:cxn>
                <a:cxn ang="0">
                  <a:pos x="119" y="463"/>
                </a:cxn>
                <a:cxn ang="0">
                  <a:pos x="105" y="553"/>
                </a:cxn>
                <a:cxn ang="0">
                  <a:pos x="67" y="639"/>
                </a:cxn>
                <a:cxn ang="0">
                  <a:pos x="0" y="721"/>
                </a:cxn>
                <a:cxn ang="0">
                  <a:pos x="16" y="728"/>
                </a:cxn>
                <a:cxn ang="0">
                  <a:pos x="86" y="644"/>
                </a:cxn>
                <a:cxn ang="0">
                  <a:pos x="124" y="556"/>
                </a:cxn>
                <a:cxn ang="0">
                  <a:pos x="138" y="463"/>
                </a:cxn>
                <a:cxn ang="0">
                  <a:pos x="134" y="371"/>
                </a:cxn>
                <a:cxn ang="0">
                  <a:pos x="119" y="276"/>
                </a:cxn>
                <a:cxn ang="0">
                  <a:pos x="98" y="183"/>
                </a:cxn>
                <a:cxn ang="0">
                  <a:pos x="77" y="91"/>
                </a:cxn>
                <a:cxn ang="0">
                  <a:pos x="61" y="0"/>
                </a:cxn>
                <a:cxn ang="0">
                  <a:pos x="61" y="0"/>
                </a:cxn>
                <a:cxn ang="0">
                  <a:pos x="42" y="0"/>
                </a:cxn>
              </a:cxnLst>
              <a:rect l="0" t="0" r="r" b="b"/>
              <a:pathLst>
                <a:path w="138" h="728">
                  <a:moveTo>
                    <a:pt x="42" y="0"/>
                  </a:moveTo>
                  <a:lnTo>
                    <a:pt x="42" y="0"/>
                  </a:lnTo>
                  <a:lnTo>
                    <a:pt x="58" y="91"/>
                  </a:lnTo>
                  <a:lnTo>
                    <a:pt x="79" y="183"/>
                  </a:lnTo>
                  <a:lnTo>
                    <a:pt x="99" y="276"/>
                  </a:lnTo>
                  <a:lnTo>
                    <a:pt x="115" y="371"/>
                  </a:lnTo>
                  <a:lnTo>
                    <a:pt x="119" y="463"/>
                  </a:lnTo>
                  <a:lnTo>
                    <a:pt x="105" y="553"/>
                  </a:lnTo>
                  <a:lnTo>
                    <a:pt x="67" y="639"/>
                  </a:lnTo>
                  <a:lnTo>
                    <a:pt x="0" y="721"/>
                  </a:lnTo>
                  <a:lnTo>
                    <a:pt x="16" y="728"/>
                  </a:lnTo>
                  <a:lnTo>
                    <a:pt x="86" y="644"/>
                  </a:lnTo>
                  <a:lnTo>
                    <a:pt x="124" y="556"/>
                  </a:lnTo>
                  <a:lnTo>
                    <a:pt x="138" y="463"/>
                  </a:lnTo>
                  <a:lnTo>
                    <a:pt x="134" y="371"/>
                  </a:lnTo>
                  <a:lnTo>
                    <a:pt x="119" y="276"/>
                  </a:lnTo>
                  <a:lnTo>
                    <a:pt x="98" y="183"/>
                  </a:lnTo>
                  <a:lnTo>
                    <a:pt x="77" y="91"/>
                  </a:lnTo>
                  <a:lnTo>
                    <a:pt x="61" y="0"/>
                  </a:lnTo>
                  <a:lnTo>
                    <a:pt x="61" y="0"/>
                  </a:lnTo>
                  <a:lnTo>
                    <a:pt x="42" y="0"/>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82" name="Freeform 114">
              <a:extLst>
                <a:ext uri="{FF2B5EF4-FFF2-40B4-BE49-F238E27FC236}">
                  <a16:creationId xmlns:a16="http://schemas.microsoft.com/office/drawing/2014/main" id="{DE6E3362-5BFC-C14D-B483-6EB1C1A358C1}"/>
                </a:ext>
              </a:extLst>
            </p:cNvPr>
            <p:cNvSpPr>
              <a:spLocks/>
            </p:cNvSpPr>
            <p:nvPr/>
          </p:nvSpPr>
          <p:spPr bwMode="auto">
            <a:xfrm>
              <a:off x="3353" y="2251"/>
              <a:ext cx="46" cy="151"/>
            </a:xfrm>
            <a:custGeom>
              <a:avLst/>
              <a:gdLst/>
              <a:ahLst/>
              <a:cxnLst>
                <a:cxn ang="0">
                  <a:pos x="27" y="0"/>
                </a:cxn>
                <a:cxn ang="0">
                  <a:pos x="27" y="0"/>
                </a:cxn>
                <a:cxn ang="0">
                  <a:pos x="12" y="77"/>
                </a:cxn>
                <a:cxn ang="0">
                  <a:pos x="2" y="151"/>
                </a:cxn>
                <a:cxn ang="0">
                  <a:pos x="0" y="226"/>
                </a:cxn>
                <a:cxn ang="0">
                  <a:pos x="4" y="302"/>
                </a:cxn>
                <a:cxn ang="0">
                  <a:pos x="23" y="302"/>
                </a:cxn>
                <a:cxn ang="0">
                  <a:pos x="20" y="226"/>
                </a:cxn>
                <a:cxn ang="0">
                  <a:pos x="21" y="151"/>
                </a:cxn>
                <a:cxn ang="0">
                  <a:pos x="31" y="77"/>
                </a:cxn>
                <a:cxn ang="0">
                  <a:pos x="46" y="0"/>
                </a:cxn>
                <a:cxn ang="0">
                  <a:pos x="46" y="0"/>
                </a:cxn>
                <a:cxn ang="0">
                  <a:pos x="27" y="0"/>
                </a:cxn>
              </a:cxnLst>
              <a:rect l="0" t="0" r="r" b="b"/>
              <a:pathLst>
                <a:path w="46" h="302">
                  <a:moveTo>
                    <a:pt x="27" y="0"/>
                  </a:moveTo>
                  <a:lnTo>
                    <a:pt x="27" y="0"/>
                  </a:lnTo>
                  <a:lnTo>
                    <a:pt x="12" y="77"/>
                  </a:lnTo>
                  <a:lnTo>
                    <a:pt x="2" y="151"/>
                  </a:lnTo>
                  <a:lnTo>
                    <a:pt x="0" y="226"/>
                  </a:lnTo>
                  <a:lnTo>
                    <a:pt x="4" y="302"/>
                  </a:lnTo>
                  <a:lnTo>
                    <a:pt x="23" y="302"/>
                  </a:lnTo>
                  <a:lnTo>
                    <a:pt x="20" y="226"/>
                  </a:lnTo>
                  <a:lnTo>
                    <a:pt x="21" y="151"/>
                  </a:lnTo>
                  <a:lnTo>
                    <a:pt x="31" y="77"/>
                  </a:lnTo>
                  <a:lnTo>
                    <a:pt x="46" y="0"/>
                  </a:lnTo>
                  <a:lnTo>
                    <a:pt x="46" y="0"/>
                  </a:lnTo>
                  <a:lnTo>
                    <a:pt x="27" y="0"/>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83" name="Freeform 115">
              <a:extLst>
                <a:ext uri="{FF2B5EF4-FFF2-40B4-BE49-F238E27FC236}">
                  <a16:creationId xmlns:a16="http://schemas.microsoft.com/office/drawing/2014/main" id="{D85237AC-0754-7C44-ADF6-5B2A57938BA1}"/>
                </a:ext>
              </a:extLst>
            </p:cNvPr>
            <p:cNvSpPr>
              <a:spLocks/>
            </p:cNvSpPr>
            <p:nvPr/>
          </p:nvSpPr>
          <p:spPr bwMode="auto">
            <a:xfrm>
              <a:off x="3380" y="2139"/>
              <a:ext cx="187" cy="112"/>
            </a:xfrm>
            <a:custGeom>
              <a:avLst/>
              <a:gdLst/>
              <a:ahLst/>
              <a:cxnLst>
                <a:cxn ang="0">
                  <a:pos x="172" y="0"/>
                </a:cxn>
                <a:cxn ang="0">
                  <a:pos x="172" y="0"/>
                </a:cxn>
                <a:cxn ang="0">
                  <a:pos x="141" y="24"/>
                </a:cxn>
                <a:cxn ang="0">
                  <a:pos x="113" y="49"/>
                </a:cxn>
                <a:cxn ang="0">
                  <a:pos x="86" y="74"/>
                </a:cxn>
                <a:cxn ang="0">
                  <a:pos x="61" y="102"/>
                </a:cxn>
                <a:cxn ang="0">
                  <a:pos x="40" y="130"/>
                </a:cxn>
                <a:cxn ang="0">
                  <a:pos x="23" y="160"/>
                </a:cxn>
                <a:cxn ang="0">
                  <a:pos x="10" y="191"/>
                </a:cxn>
                <a:cxn ang="0">
                  <a:pos x="0" y="223"/>
                </a:cxn>
                <a:cxn ang="0">
                  <a:pos x="19" y="223"/>
                </a:cxn>
                <a:cxn ang="0">
                  <a:pos x="29" y="193"/>
                </a:cxn>
                <a:cxn ang="0">
                  <a:pos x="42" y="162"/>
                </a:cxn>
                <a:cxn ang="0">
                  <a:pos x="59" y="135"/>
                </a:cxn>
                <a:cxn ang="0">
                  <a:pos x="76" y="108"/>
                </a:cxn>
                <a:cxn ang="0">
                  <a:pos x="101" y="82"/>
                </a:cxn>
                <a:cxn ang="0">
                  <a:pos x="128" y="57"/>
                </a:cxn>
                <a:cxn ang="0">
                  <a:pos x="157" y="32"/>
                </a:cxn>
                <a:cxn ang="0">
                  <a:pos x="187" y="8"/>
                </a:cxn>
                <a:cxn ang="0">
                  <a:pos x="187" y="8"/>
                </a:cxn>
                <a:cxn ang="0">
                  <a:pos x="172" y="0"/>
                </a:cxn>
              </a:cxnLst>
              <a:rect l="0" t="0" r="r" b="b"/>
              <a:pathLst>
                <a:path w="187" h="223">
                  <a:moveTo>
                    <a:pt x="172" y="0"/>
                  </a:moveTo>
                  <a:lnTo>
                    <a:pt x="172" y="0"/>
                  </a:lnTo>
                  <a:lnTo>
                    <a:pt x="141" y="24"/>
                  </a:lnTo>
                  <a:lnTo>
                    <a:pt x="113" y="49"/>
                  </a:lnTo>
                  <a:lnTo>
                    <a:pt x="86" y="74"/>
                  </a:lnTo>
                  <a:lnTo>
                    <a:pt x="61" y="102"/>
                  </a:lnTo>
                  <a:lnTo>
                    <a:pt x="40" y="130"/>
                  </a:lnTo>
                  <a:lnTo>
                    <a:pt x="23" y="160"/>
                  </a:lnTo>
                  <a:lnTo>
                    <a:pt x="10" y="191"/>
                  </a:lnTo>
                  <a:lnTo>
                    <a:pt x="0" y="223"/>
                  </a:lnTo>
                  <a:lnTo>
                    <a:pt x="19" y="223"/>
                  </a:lnTo>
                  <a:lnTo>
                    <a:pt x="29" y="193"/>
                  </a:lnTo>
                  <a:lnTo>
                    <a:pt x="42" y="162"/>
                  </a:lnTo>
                  <a:lnTo>
                    <a:pt x="59" y="135"/>
                  </a:lnTo>
                  <a:lnTo>
                    <a:pt x="76" y="108"/>
                  </a:lnTo>
                  <a:lnTo>
                    <a:pt x="101" y="82"/>
                  </a:lnTo>
                  <a:lnTo>
                    <a:pt x="128" y="57"/>
                  </a:lnTo>
                  <a:lnTo>
                    <a:pt x="157" y="32"/>
                  </a:lnTo>
                  <a:lnTo>
                    <a:pt x="187" y="8"/>
                  </a:lnTo>
                  <a:lnTo>
                    <a:pt x="187" y="8"/>
                  </a:lnTo>
                  <a:lnTo>
                    <a:pt x="172" y="0"/>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84" name="Freeform 116">
              <a:extLst>
                <a:ext uri="{FF2B5EF4-FFF2-40B4-BE49-F238E27FC236}">
                  <a16:creationId xmlns:a16="http://schemas.microsoft.com/office/drawing/2014/main" id="{C42D9960-7390-004B-9748-FFC43FA90DEE}"/>
                </a:ext>
              </a:extLst>
            </p:cNvPr>
            <p:cNvSpPr>
              <a:spLocks/>
            </p:cNvSpPr>
            <p:nvPr/>
          </p:nvSpPr>
          <p:spPr bwMode="auto">
            <a:xfrm>
              <a:off x="3552" y="2135"/>
              <a:ext cx="59" cy="8"/>
            </a:xfrm>
            <a:custGeom>
              <a:avLst/>
              <a:gdLst/>
              <a:ahLst/>
              <a:cxnLst>
                <a:cxn ang="0">
                  <a:pos x="59" y="1"/>
                </a:cxn>
                <a:cxn ang="0">
                  <a:pos x="59" y="1"/>
                </a:cxn>
                <a:cxn ang="0">
                  <a:pos x="46" y="1"/>
                </a:cxn>
                <a:cxn ang="0">
                  <a:pos x="32" y="0"/>
                </a:cxn>
                <a:cxn ang="0">
                  <a:pos x="17" y="1"/>
                </a:cxn>
                <a:cxn ang="0">
                  <a:pos x="0" y="8"/>
                </a:cxn>
                <a:cxn ang="0">
                  <a:pos x="15" y="16"/>
                </a:cxn>
                <a:cxn ang="0">
                  <a:pos x="21" y="14"/>
                </a:cxn>
                <a:cxn ang="0">
                  <a:pos x="32" y="13"/>
                </a:cxn>
                <a:cxn ang="0">
                  <a:pos x="46" y="14"/>
                </a:cxn>
                <a:cxn ang="0">
                  <a:pos x="59" y="14"/>
                </a:cxn>
                <a:cxn ang="0">
                  <a:pos x="59" y="14"/>
                </a:cxn>
                <a:cxn ang="0">
                  <a:pos x="59" y="1"/>
                </a:cxn>
              </a:cxnLst>
              <a:rect l="0" t="0" r="r" b="b"/>
              <a:pathLst>
                <a:path w="59" h="16">
                  <a:moveTo>
                    <a:pt x="59" y="1"/>
                  </a:moveTo>
                  <a:lnTo>
                    <a:pt x="59" y="1"/>
                  </a:lnTo>
                  <a:lnTo>
                    <a:pt x="46" y="1"/>
                  </a:lnTo>
                  <a:lnTo>
                    <a:pt x="32" y="0"/>
                  </a:lnTo>
                  <a:lnTo>
                    <a:pt x="17" y="1"/>
                  </a:lnTo>
                  <a:lnTo>
                    <a:pt x="0" y="8"/>
                  </a:lnTo>
                  <a:lnTo>
                    <a:pt x="15" y="16"/>
                  </a:lnTo>
                  <a:lnTo>
                    <a:pt x="21" y="14"/>
                  </a:lnTo>
                  <a:lnTo>
                    <a:pt x="32" y="13"/>
                  </a:lnTo>
                  <a:lnTo>
                    <a:pt x="46" y="14"/>
                  </a:lnTo>
                  <a:lnTo>
                    <a:pt x="59" y="14"/>
                  </a:lnTo>
                  <a:lnTo>
                    <a:pt x="59" y="14"/>
                  </a:lnTo>
                  <a:lnTo>
                    <a:pt x="59" y="1"/>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85" name="Freeform 117">
              <a:extLst>
                <a:ext uri="{FF2B5EF4-FFF2-40B4-BE49-F238E27FC236}">
                  <a16:creationId xmlns:a16="http://schemas.microsoft.com/office/drawing/2014/main" id="{91D6AB54-95DD-5643-91FA-CBAF6C8B930A}"/>
                </a:ext>
              </a:extLst>
            </p:cNvPr>
            <p:cNvSpPr>
              <a:spLocks/>
            </p:cNvSpPr>
            <p:nvPr/>
          </p:nvSpPr>
          <p:spPr bwMode="auto">
            <a:xfrm>
              <a:off x="4599" y="2688"/>
              <a:ext cx="139" cy="119"/>
            </a:xfrm>
            <a:custGeom>
              <a:avLst/>
              <a:gdLst/>
              <a:ahLst/>
              <a:cxnLst>
                <a:cxn ang="0">
                  <a:pos x="96" y="13"/>
                </a:cxn>
                <a:cxn ang="0">
                  <a:pos x="86" y="4"/>
                </a:cxn>
                <a:cxn ang="0">
                  <a:pos x="25" y="93"/>
                </a:cxn>
                <a:cxn ang="0">
                  <a:pos x="0" y="155"/>
                </a:cxn>
                <a:cxn ang="0">
                  <a:pos x="2" y="198"/>
                </a:cxn>
                <a:cxn ang="0">
                  <a:pos x="29" y="224"/>
                </a:cxn>
                <a:cxn ang="0">
                  <a:pos x="63" y="237"/>
                </a:cxn>
                <a:cxn ang="0">
                  <a:pos x="98" y="239"/>
                </a:cxn>
                <a:cxn ang="0">
                  <a:pos x="124" y="237"/>
                </a:cxn>
                <a:cxn ang="0">
                  <a:pos x="136" y="235"/>
                </a:cxn>
                <a:cxn ang="0">
                  <a:pos x="132" y="222"/>
                </a:cxn>
                <a:cxn ang="0">
                  <a:pos x="124" y="224"/>
                </a:cxn>
                <a:cxn ang="0">
                  <a:pos x="98" y="226"/>
                </a:cxn>
                <a:cxn ang="0">
                  <a:pos x="67" y="224"/>
                </a:cxn>
                <a:cxn ang="0">
                  <a:pos x="40" y="213"/>
                </a:cxn>
                <a:cxn ang="0">
                  <a:pos x="21" y="195"/>
                </a:cxn>
                <a:cxn ang="0">
                  <a:pos x="19" y="155"/>
                </a:cxn>
                <a:cxn ang="0">
                  <a:pos x="44" y="95"/>
                </a:cxn>
                <a:cxn ang="0">
                  <a:pos x="101" y="9"/>
                </a:cxn>
                <a:cxn ang="0">
                  <a:pos x="92" y="0"/>
                </a:cxn>
                <a:cxn ang="0">
                  <a:pos x="96" y="13"/>
                </a:cxn>
              </a:cxnLst>
              <a:rect l="0" t="0" r="r" b="b"/>
              <a:pathLst>
                <a:path w="136" h="239">
                  <a:moveTo>
                    <a:pt x="96" y="13"/>
                  </a:moveTo>
                  <a:lnTo>
                    <a:pt x="86" y="4"/>
                  </a:lnTo>
                  <a:lnTo>
                    <a:pt x="25" y="93"/>
                  </a:lnTo>
                  <a:lnTo>
                    <a:pt x="0" y="155"/>
                  </a:lnTo>
                  <a:lnTo>
                    <a:pt x="2" y="198"/>
                  </a:lnTo>
                  <a:lnTo>
                    <a:pt x="29" y="224"/>
                  </a:lnTo>
                  <a:lnTo>
                    <a:pt x="63" y="237"/>
                  </a:lnTo>
                  <a:lnTo>
                    <a:pt x="98" y="239"/>
                  </a:lnTo>
                  <a:lnTo>
                    <a:pt x="124" y="237"/>
                  </a:lnTo>
                  <a:lnTo>
                    <a:pt x="136" y="235"/>
                  </a:lnTo>
                  <a:lnTo>
                    <a:pt x="132" y="222"/>
                  </a:lnTo>
                  <a:lnTo>
                    <a:pt x="124" y="224"/>
                  </a:lnTo>
                  <a:lnTo>
                    <a:pt x="98" y="226"/>
                  </a:lnTo>
                  <a:lnTo>
                    <a:pt x="67" y="224"/>
                  </a:lnTo>
                  <a:lnTo>
                    <a:pt x="40" y="213"/>
                  </a:lnTo>
                  <a:lnTo>
                    <a:pt x="21" y="195"/>
                  </a:lnTo>
                  <a:lnTo>
                    <a:pt x="19" y="155"/>
                  </a:lnTo>
                  <a:lnTo>
                    <a:pt x="44" y="95"/>
                  </a:lnTo>
                  <a:lnTo>
                    <a:pt x="101" y="9"/>
                  </a:lnTo>
                  <a:lnTo>
                    <a:pt x="92" y="0"/>
                  </a:lnTo>
                  <a:lnTo>
                    <a:pt x="96" y="13"/>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86" name="Freeform 118">
              <a:extLst>
                <a:ext uri="{FF2B5EF4-FFF2-40B4-BE49-F238E27FC236}">
                  <a16:creationId xmlns:a16="http://schemas.microsoft.com/office/drawing/2014/main" id="{1B79E027-95EE-4544-9D63-34F4B30187DB}"/>
                </a:ext>
              </a:extLst>
            </p:cNvPr>
            <p:cNvSpPr>
              <a:spLocks/>
            </p:cNvSpPr>
            <p:nvPr/>
          </p:nvSpPr>
          <p:spPr bwMode="auto">
            <a:xfrm>
              <a:off x="3321" y="2688"/>
              <a:ext cx="1374" cy="83"/>
            </a:xfrm>
            <a:custGeom>
              <a:avLst/>
              <a:gdLst/>
              <a:ahLst/>
              <a:cxnLst>
                <a:cxn ang="0">
                  <a:pos x="21" y="164"/>
                </a:cxn>
                <a:cxn ang="0">
                  <a:pos x="80" y="168"/>
                </a:cxn>
                <a:cxn ang="0">
                  <a:pos x="155" y="167"/>
                </a:cxn>
                <a:cxn ang="0">
                  <a:pos x="246" y="161"/>
                </a:cxn>
                <a:cxn ang="0">
                  <a:pos x="349" y="152"/>
                </a:cxn>
                <a:cxn ang="0">
                  <a:pos x="460" y="142"/>
                </a:cxn>
                <a:cxn ang="0">
                  <a:pos x="580" y="128"/>
                </a:cxn>
                <a:cxn ang="0">
                  <a:pos x="700" y="112"/>
                </a:cxn>
                <a:cxn ang="0">
                  <a:pos x="818" y="96"/>
                </a:cxn>
                <a:cxn ang="0">
                  <a:pos x="935" y="81"/>
                </a:cxn>
                <a:cxn ang="0">
                  <a:pos x="1044" y="64"/>
                </a:cxn>
                <a:cxn ang="0">
                  <a:pos x="1141" y="50"/>
                </a:cxn>
                <a:cxn ang="0">
                  <a:pos x="1227" y="37"/>
                </a:cxn>
                <a:cxn ang="0">
                  <a:pos x="1295" y="26"/>
                </a:cxn>
                <a:cxn ang="0">
                  <a:pos x="1345" y="18"/>
                </a:cxn>
                <a:cxn ang="0">
                  <a:pos x="1370" y="13"/>
                </a:cxn>
                <a:cxn ang="0">
                  <a:pos x="1370" y="0"/>
                </a:cxn>
                <a:cxn ang="0">
                  <a:pos x="1356" y="3"/>
                </a:cxn>
                <a:cxn ang="0">
                  <a:pos x="1318" y="8"/>
                </a:cxn>
                <a:cxn ang="0">
                  <a:pos x="1259" y="18"/>
                </a:cxn>
                <a:cxn ang="0">
                  <a:pos x="1183" y="30"/>
                </a:cxn>
                <a:cxn ang="0">
                  <a:pos x="1089" y="44"/>
                </a:cxn>
                <a:cxn ang="0">
                  <a:pos x="986" y="60"/>
                </a:cxn>
                <a:cxn ang="0">
                  <a:pos x="874" y="76"/>
                </a:cxn>
                <a:cxn ang="0">
                  <a:pos x="755" y="91"/>
                </a:cxn>
                <a:cxn ang="0">
                  <a:pos x="635" y="107"/>
                </a:cxn>
                <a:cxn ang="0">
                  <a:pos x="519" y="122"/>
                </a:cxn>
                <a:cxn ang="0">
                  <a:pos x="403" y="134"/>
                </a:cxn>
                <a:cxn ang="0">
                  <a:pos x="296" y="144"/>
                </a:cxn>
                <a:cxn ang="0">
                  <a:pos x="198" y="151"/>
                </a:cxn>
                <a:cxn ang="0">
                  <a:pos x="114" y="155"/>
                </a:cxn>
                <a:cxn ang="0">
                  <a:pos x="48" y="154"/>
                </a:cxn>
                <a:cxn ang="0">
                  <a:pos x="4" y="147"/>
                </a:cxn>
              </a:cxnLst>
              <a:rect l="0" t="0" r="r" b="b"/>
              <a:pathLst>
                <a:path w="1374" h="168">
                  <a:moveTo>
                    <a:pt x="0" y="160"/>
                  </a:moveTo>
                  <a:lnTo>
                    <a:pt x="21" y="164"/>
                  </a:lnTo>
                  <a:lnTo>
                    <a:pt x="48" y="167"/>
                  </a:lnTo>
                  <a:lnTo>
                    <a:pt x="80" y="168"/>
                  </a:lnTo>
                  <a:lnTo>
                    <a:pt x="114" y="168"/>
                  </a:lnTo>
                  <a:lnTo>
                    <a:pt x="155" y="167"/>
                  </a:lnTo>
                  <a:lnTo>
                    <a:pt x="198" y="164"/>
                  </a:lnTo>
                  <a:lnTo>
                    <a:pt x="246" y="161"/>
                  </a:lnTo>
                  <a:lnTo>
                    <a:pt x="296" y="157"/>
                  </a:lnTo>
                  <a:lnTo>
                    <a:pt x="349" y="152"/>
                  </a:lnTo>
                  <a:lnTo>
                    <a:pt x="403" y="147"/>
                  </a:lnTo>
                  <a:lnTo>
                    <a:pt x="460" y="142"/>
                  </a:lnTo>
                  <a:lnTo>
                    <a:pt x="519" y="135"/>
                  </a:lnTo>
                  <a:lnTo>
                    <a:pt x="580" y="128"/>
                  </a:lnTo>
                  <a:lnTo>
                    <a:pt x="639" y="120"/>
                  </a:lnTo>
                  <a:lnTo>
                    <a:pt x="700" y="112"/>
                  </a:lnTo>
                  <a:lnTo>
                    <a:pt x="759" y="104"/>
                  </a:lnTo>
                  <a:lnTo>
                    <a:pt x="818" y="96"/>
                  </a:lnTo>
                  <a:lnTo>
                    <a:pt x="878" y="89"/>
                  </a:lnTo>
                  <a:lnTo>
                    <a:pt x="935" y="81"/>
                  </a:lnTo>
                  <a:lnTo>
                    <a:pt x="990" y="73"/>
                  </a:lnTo>
                  <a:lnTo>
                    <a:pt x="1044" y="64"/>
                  </a:lnTo>
                  <a:lnTo>
                    <a:pt x="1093" y="57"/>
                  </a:lnTo>
                  <a:lnTo>
                    <a:pt x="1141" y="50"/>
                  </a:lnTo>
                  <a:lnTo>
                    <a:pt x="1187" y="43"/>
                  </a:lnTo>
                  <a:lnTo>
                    <a:pt x="1227" y="37"/>
                  </a:lnTo>
                  <a:lnTo>
                    <a:pt x="1263" y="31"/>
                  </a:lnTo>
                  <a:lnTo>
                    <a:pt x="1295" y="26"/>
                  </a:lnTo>
                  <a:lnTo>
                    <a:pt x="1322" y="21"/>
                  </a:lnTo>
                  <a:lnTo>
                    <a:pt x="1345" y="18"/>
                  </a:lnTo>
                  <a:lnTo>
                    <a:pt x="1360" y="16"/>
                  </a:lnTo>
                  <a:lnTo>
                    <a:pt x="1370" y="13"/>
                  </a:lnTo>
                  <a:lnTo>
                    <a:pt x="1374" y="13"/>
                  </a:lnTo>
                  <a:lnTo>
                    <a:pt x="1370" y="0"/>
                  </a:lnTo>
                  <a:lnTo>
                    <a:pt x="1366" y="0"/>
                  </a:lnTo>
                  <a:lnTo>
                    <a:pt x="1356" y="3"/>
                  </a:lnTo>
                  <a:lnTo>
                    <a:pt x="1341" y="5"/>
                  </a:lnTo>
                  <a:lnTo>
                    <a:pt x="1318" y="8"/>
                  </a:lnTo>
                  <a:lnTo>
                    <a:pt x="1292" y="13"/>
                  </a:lnTo>
                  <a:lnTo>
                    <a:pt x="1259" y="18"/>
                  </a:lnTo>
                  <a:lnTo>
                    <a:pt x="1223" y="24"/>
                  </a:lnTo>
                  <a:lnTo>
                    <a:pt x="1183" y="30"/>
                  </a:lnTo>
                  <a:lnTo>
                    <a:pt x="1137" y="37"/>
                  </a:lnTo>
                  <a:lnTo>
                    <a:pt x="1089" y="44"/>
                  </a:lnTo>
                  <a:lnTo>
                    <a:pt x="1040" y="51"/>
                  </a:lnTo>
                  <a:lnTo>
                    <a:pt x="986" y="60"/>
                  </a:lnTo>
                  <a:lnTo>
                    <a:pt x="931" y="68"/>
                  </a:lnTo>
                  <a:lnTo>
                    <a:pt x="874" y="76"/>
                  </a:lnTo>
                  <a:lnTo>
                    <a:pt x="815" y="83"/>
                  </a:lnTo>
                  <a:lnTo>
                    <a:pt x="755" y="91"/>
                  </a:lnTo>
                  <a:lnTo>
                    <a:pt x="696" y="99"/>
                  </a:lnTo>
                  <a:lnTo>
                    <a:pt x="635" y="107"/>
                  </a:lnTo>
                  <a:lnTo>
                    <a:pt x="576" y="115"/>
                  </a:lnTo>
                  <a:lnTo>
                    <a:pt x="519" y="122"/>
                  </a:lnTo>
                  <a:lnTo>
                    <a:pt x="460" y="129"/>
                  </a:lnTo>
                  <a:lnTo>
                    <a:pt x="403" y="134"/>
                  </a:lnTo>
                  <a:lnTo>
                    <a:pt x="349" y="139"/>
                  </a:lnTo>
                  <a:lnTo>
                    <a:pt x="296" y="144"/>
                  </a:lnTo>
                  <a:lnTo>
                    <a:pt x="246" y="148"/>
                  </a:lnTo>
                  <a:lnTo>
                    <a:pt x="198" y="151"/>
                  </a:lnTo>
                  <a:lnTo>
                    <a:pt x="155" y="154"/>
                  </a:lnTo>
                  <a:lnTo>
                    <a:pt x="114" y="155"/>
                  </a:lnTo>
                  <a:lnTo>
                    <a:pt x="80" y="155"/>
                  </a:lnTo>
                  <a:lnTo>
                    <a:pt x="48" y="154"/>
                  </a:lnTo>
                  <a:lnTo>
                    <a:pt x="25" y="151"/>
                  </a:lnTo>
                  <a:lnTo>
                    <a:pt x="4" y="147"/>
                  </a:lnTo>
                  <a:lnTo>
                    <a:pt x="0" y="160"/>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87" name="Freeform 119">
              <a:extLst>
                <a:ext uri="{FF2B5EF4-FFF2-40B4-BE49-F238E27FC236}">
                  <a16:creationId xmlns:a16="http://schemas.microsoft.com/office/drawing/2014/main" id="{780E0E7F-32D2-E04B-9554-266245EAEE0F}"/>
                </a:ext>
              </a:extLst>
            </p:cNvPr>
            <p:cNvSpPr>
              <a:spLocks/>
            </p:cNvSpPr>
            <p:nvPr/>
          </p:nvSpPr>
          <p:spPr bwMode="auto">
            <a:xfrm>
              <a:off x="4748" y="2078"/>
              <a:ext cx="275" cy="149"/>
            </a:xfrm>
            <a:custGeom>
              <a:avLst/>
              <a:gdLst/>
              <a:ahLst/>
              <a:cxnLst>
                <a:cxn ang="0">
                  <a:pos x="19" y="299"/>
                </a:cxn>
                <a:cxn ang="0">
                  <a:pos x="21" y="212"/>
                </a:cxn>
                <a:cxn ang="0">
                  <a:pos x="36" y="147"/>
                </a:cxn>
                <a:cxn ang="0">
                  <a:pos x="61" y="102"/>
                </a:cxn>
                <a:cxn ang="0">
                  <a:pos x="95" y="70"/>
                </a:cxn>
                <a:cxn ang="0">
                  <a:pos x="132" y="50"/>
                </a:cxn>
                <a:cxn ang="0">
                  <a:pos x="177" y="37"/>
                </a:cxn>
                <a:cxn ang="0">
                  <a:pos x="223" y="25"/>
                </a:cxn>
                <a:cxn ang="0">
                  <a:pos x="275" y="13"/>
                </a:cxn>
                <a:cxn ang="0">
                  <a:pos x="267" y="0"/>
                </a:cxn>
                <a:cxn ang="0">
                  <a:pos x="219" y="12"/>
                </a:cxn>
                <a:cxn ang="0">
                  <a:pos x="170" y="24"/>
                </a:cxn>
                <a:cxn ang="0">
                  <a:pos x="124" y="39"/>
                </a:cxn>
                <a:cxn ang="0">
                  <a:pos x="80" y="63"/>
                </a:cxn>
                <a:cxn ang="0">
                  <a:pos x="46" y="96"/>
                </a:cxn>
                <a:cxn ang="0">
                  <a:pos x="17" y="145"/>
                </a:cxn>
                <a:cxn ang="0">
                  <a:pos x="2" y="212"/>
                </a:cxn>
                <a:cxn ang="0">
                  <a:pos x="0" y="299"/>
                </a:cxn>
                <a:cxn ang="0">
                  <a:pos x="19" y="299"/>
                </a:cxn>
              </a:cxnLst>
              <a:rect l="0" t="0" r="r" b="b"/>
              <a:pathLst>
                <a:path w="275" h="299">
                  <a:moveTo>
                    <a:pt x="19" y="299"/>
                  </a:moveTo>
                  <a:lnTo>
                    <a:pt x="21" y="212"/>
                  </a:lnTo>
                  <a:lnTo>
                    <a:pt x="36" y="147"/>
                  </a:lnTo>
                  <a:lnTo>
                    <a:pt x="61" y="102"/>
                  </a:lnTo>
                  <a:lnTo>
                    <a:pt x="95" y="70"/>
                  </a:lnTo>
                  <a:lnTo>
                    <a:pt x="132" y="50"/>
                  </a:lnTo>
                  <a:lnTo>
                    <a:pt x="177" y="37"/>
                  </a:lnTo>
                  <a:lnTo>
                    <a:pt x="223" y="25"/>
                  </a:lnTo>
                  <a:lnTo>
                    <a:pt x="275" y="13"/>
                  </a:lnTo>
                  <a:lnTo>
                    <a:pt x="267" y="0"/>
                  </a:lnTo>
                  <a:lnTo>
                    <a:pt x="219" y="12"/>
                  </a:lnTo>
                  <a:lnTo>
                    <a:pt x="170" y="24"/>
                  </a:lnTo>
                  <a:lnTo>
                    <a:pt x="124" y="39"/>
                  </a:lnTo>
                  <a:lnTo>
                    <a:pt x="80" y="63"/>
                  </a:lnTo>
                  <a:lnTo>
                    <a:pt x="46" y="96"/>
                  </a:lnTo>
                  <a:lnTo>
                    <a:pt x="17" y="145"/>
                  </a:lnTo>
                  <a:lnTo>
                    <a:pt x="2" y="212"/>
                  </a:lnTo>
                  <a:lnTo>
                    <a:pt x="0" y="299"/>
                  </a:lnTo>
                  <a:lnTo>
                    <a:pt x="19" y="299"/>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88" name="Freeform 120">
              <a:extLst>
                <a:ext uri="{FF2B5EF4-FFF2-40B4-BE49-F238E27FC236}">
                  <a16:creationId xmlns:a16="http://schemas.microsoft.com/office/drawing/2014/main" id="{8EC56AFC-B67E-9048-B469-D2B844FECBD3}"/>
                </a:ext>
              </a:extLst>
            </p:cNvPr>
            <p:cNvSpPr>
              <a:spLocks/>
            </p:cNvSpPr>
            <p:nvPr/>
          </p:nvSpPr>
          <p:spPr bwMode="auto">
            <a:xfrm>
              <a:off x="4614" y="2268"/>
              <a:ext cx="141" cy="6"/>
            </a:xfrm>
            <a:custGeom>
              <a:avLst/>
              <a:gdLst/>
              <a:ahLst/>
              <a:cxnLst>
                <a:cxn ang="0">
                  <a:pos x="144" y="6"/>
                </a:cxn>
                <a:cxn ang="0">
                  <a:pos x="144" y="0"/>
                </a:cxn>
                <a:cxn ang="0">
                  <a:pos x="0" y="0"/>
                </a:cxn>
                <a:cxn ang="0">
                  <a:pos x="0" y="13"/>
                </a:cxn>
                <a:cxn ang="0">
                  <a:pos x="144" y="13"/>
                </a:cxn>
                <a:cxn ang="0">
                  <a:pos x="144" y="6"/>
                </a:cxn>
              </a:cxnLst>
              <a:rect l="0" t="0" r="r" b="b"/>
              <a:pathLst>
                <a:path w="144" h="13">
                  <a:moveTo>
                    <a:pt x="144" y="6"/>
                  </a:moveTo>
                  <a:lnTo>
                    <a:pt x="144" y="0"/>
                  </a:lnTo>
                  <a:lnTo>
                    <a:pt x="0" y="0"/>
                  </a:lnTo>
                  <a:lnTo>
                    <a:pt x="0" y="13"/>
                  </a:lnTo>
                  <a:lnTo>
                    <a:pt x="144" y="13"/>
                  </a:lnTo>
                  <a:lnTo>
                    <a:pt x="144" y="6"/>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89" name="Freeform 121">
              <a:extLst>
                <a:ext uri="{FF2B5EF4-FFF2-40B4-BE49-F238E27FC236}">
                  <a16:creationId xmlns:a16="http://schemas.microsoft.com/office/drawing/2014/main" id="{C1C98F56-D933-4549-B83C-EB2B9B3C3B68}"/>
                </a:ext>
              </a:extLst>
            </p:cNvPr>
            <p:cNvSpPr>
              <a:spLocks/>
            </p:cNvSpPr>
            <p:nvPr/>
          </p:nvSpPr>
          <p:spPr bwMode="auto">
            <a:xfrm>
              <a:off x="4668" y="2286"/>
              <a:ext cx="87" cy="6"/>
            </a:xfrm>
            <a:custGeom>
              <a:avLst/>
              <a:gdLst/>
              <a:ahLst/>
              <a:cxnLst>
                <a:cxn ang="0">
                  <a:pos x="90" y="7"/>
                </a:cxn>
                <a:cxn ang="0">
                  <a:pos x="90" y="0"/>
                </a:cxn>
                <a:cxn ang="0">
                  <a:pos x="0" y="0"/>
                </a:cxn>
                <a:cxn ang="0">
                  <a:pos x="0" y="13"/>
                </a:cxn>
                <a:cxn ang="0">
                  <a:pos x="90" y="13"/>
                </a:cxn>
                <a:cxn ang="0">
                  <a:pos x="90" y="7"/>
                </a:cxn>
              </a:cxnLst>
              <a:rect l="0" t="0" r="r" b="b"/>
              <a:pathLst>
                <a:path w="90" h="13">
                  <a:moveTo>
                    <a:pt x="90" y="7"/>
                  </a:moveTo>
                  <a:lnTo>
                    <a:pt x="90" y="0"/>
                  </a:lnTo>
                  <a:lnTo>
                    <a:pt x="0" y="0"/>
                  </a:lnTo>
                  <a:lnTo>
                    <a:pt x="0" y="13"/>
                  </a:lnTo>
                  <a:lnTo>
                    <a:pt x="90" y="13"/>
                  </a:lnTo>
                  <a:lnTo>
                    <a:pt x="90" y="7"/>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92" name="Freeform 124">
              <a:extLst>
                <a:ext uri="{FF2B5EF4-FFF2-40B4-BE49-F238E27FC236}">
                  <a16:creationId xmlns:a16="http://schemas.microsoft.com/office/drawing/2014/main" id="{68B68D7A-2046-8F49-82A2-D472FE813742}"/>
                </a:ext>
              </a:extLst>
            </p:cNvPr>
            <p:cNvSpPr>
              <a:spLocks/>
            </p:cNvSpPr>
            <p:nvPr/>
          </p:nvSpPr>
          <p:spPr bwMode="auto">
            <a:xfrm>
              <a:off x="3498" y="2166"/>
              <a:ext cx="259" cy="11"/>
            </a:xfrm>
            <a:custGeom>
              <a:avLst/>
              <a:gdLst/>
              <a:ahLst/>
              <a:cxnLst>
                <a:cxn ang="0">
                  <a:pos x="262" y="16"/>
                </a:cxn>
                <a:cxn ang="0">
                  <a:pos x="262" y="9"/>
                </a:cxn>
                <a:cxn ang="0">
                  <a:pos x="0" y="0"/>
                </a:cxn>
                <a:cxn ang="0">
                  <a:pos x="0" y="13"/>
                </a:cxn>
                <a:cxn ang="0">
                  <a:pos x="262" y="22"/>
                </a:cxn>
                <a:cxn ang="0">
                  <a:pos x="262" y="16"/>
                </a:cxn>
              </a:cxnLst>
              <a:rect l="0" t="0" r="r" b="b"/>
              <a:pathLst>
                <a:path w="262" h="22">
                  <a:moveTo>
                    <a:pt x="262" y="16"/>
                  </a:moveTo>
                  <a:lnTo>
                    <a:pt x="262" y="9"/>
                  </a:lnTo>
                  <a:lnTo>
                    <a:pt x="0" y="0"/>
                  </a:lnTo>
                  <a:lnTo>
                    <a:pt x="0" y="13"/>
                  </a:lnTo>
                  <a:lnTo>
                    <a:pt x="262" y="22"/>
                  </a:lnTo>
                  <a:lnTo>
                    <a:pt x="262" y="16"/>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93" name="Freeform 125">
              <a:extLst>
                <a:ext uri="{FF2B5EF4-FFF2-40B4-BE49-F238E27FC236}">
                  <a16:creationId xmlns:a16="http://schemas.microsoft.com/office/drawing/2014/main" id="{9DD54F51-5718-4D41-A95E-BFD9FA2BB965}"/>
                </a:ext>
              </a:extLst>
            </p:cNvPr>
            <p:cNvSpPr>
              <a:spLocks/>
            </p:cNvSpPr>
            <p:nvPr/>
          </p:nvSpPr>
          <p:spPr bwMode="auto">
            <a:xfrm>
              <a:off x="3447" y="2188"/>
              <a:ext cx="170" cy="7"/>
            </a:xfrm>
            <a:custGeom>
              <a:avLst/>
              <a:gdLst/>
              <a:ahLst/>
              <a:cxnLst>
                <a:cxn ang="0">
                  <a:pos x="170" y="7"/>
                </a:cxn>
                <a:cxn ang="0">
                  <a:pos x="170" y="0"/>
                </a:cxn>
                <a:cxn ang="0">
                  <a:pos x="0" y="0"/>
                </a:cxn>
                <a:cxn ang="0">
                  <a:pos x="0" y="13"/>
                </a:cxn>
                <a:cxn ang="0">
                  <a:pos x="170" y="13"/>
                </a:cxn>
                <a:cxn ang="0">
                  <a:pos x="170" y="7"/>
                </a:cxn>
              </a:cxnLst>
              <a:rect l="0" t="0" r="r" b="b"/>
              <a:pathLst>
                <a:path w="170" h="13">
                  <a:moveTo>
                    <a:pt x="170" y="7"/>
                  </a:moveTo>
                  <a:lnTo>
                    <a:pt x="170" y="0"/>
                  </a:lnTo>
                  <a:lnTo>
                    <a:pt x="0" y="0"/>
                  </a:lnTo>
                  <a:lnTo>
                    <a:pt x="0" y="13"/>
                  </a:lnTo>
                  <a:lnTo>
                    <a:pt x="170" y="13"/>
                  </a:lnTo>
                  <a:lnTo>
                    <a:pt x="170" y="7"/>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94" name="Freeform 126">
              <a:extLst>
                <a:ext uri="{FF2B5EF4-FFF2-40B4-BE49-F238E27FC236}">
                  <a16:creationId xmlns:a16="http://schemas.microsoft.com/office/drawing/2014/main" id="{371460E3-14F6-1E4A-9472-24AB22E6FEB7}"/>
                </a:ext>
              </a:extLst>
            </p:cNvPr>
            <p:cNvSpPr>
              <a:spLocks/>
            </p:cNvSpPr>
            <p:nvPr/>
          </p:nvSpPr>
          <p:spPr bwMode="auto">
            <a:xfrm>
              <a:off x="3409" y="2215"/>
              <a:ext cx="143" cy="11"/>
            </a:xfrm>
            <a:custGeom>
              <a:avLst/>
              <a:gdLst/>
              <a:ahLst/>
              <a:cxnLst>
                <a:cxn ang="0">
                  <a:pos x="143" y="16"/>
                </a:cxn>
                <a:cxn ang="0">
                  <a:pos x="143" y="10"/>
                </a:cxn>
                <a:cxn ang="0">
                  <a:pos x="0" y="0"/>
                </a:cxn>
                <a:cxn ang="0">
                  <a:pos x="0" y="13"/>
                </a:cxn>
                <a:cxn ang="0">
                  <a:pos x="143" y="23"/>
                </a:cxn>
                <a:cxn ang="0">
                  <a:pos x="143" y="16"/>
                </a:cxn>
              </a:cxnLst>
              <a:rect l="0" t="0" r="r" b="b"/>
              <a:pathLst>
                <a:path w="143" h="23">
                  <a:moveTo>
                    <a:pt x="143" y="16"/>
                  </a:moveTo>
                  <a:lnTo>
                    <a:pt x="143" y="10"/>
                  </a:lnTo>
                  <a:lnTo>
                    <a:pt x="0" y="0"/>
                  </a:lnTo>
                  <a:lnTo>
                    <a:pt x="0" y="13"/>
                  </a:lnTo>
                  <a:lnTo>
                    <a:pt x="143" y="23"/>
                  </a:lnTo>
                  <a:lnTo>
                    <a:pt x="143" y="16"/>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95" name="Freeform 127">
              <a:extLst>
                <a:ext uri="{FF2B5EF4-FFF2-40B4-BE49-F238E27FC236}">
                  <a16:creationId xmlns:a16="http://schemas.microsoft.com/office/drawing/2014/main" id="{42784400-5182-B544-933A-582404EE559C}"/>
                </a:ext>
              </a:extLst>
            </p:cNvPr>
            <p:cNvSpPr>
              <a:spLocks/>
            </p:cNvSpPr>
            <p:nvPr/>
          </p:nvSpPr>
          <p:spPr bwMode="auto">
            <a:xfrm>
              <a:off x="4563" y="2579"/>
              <a:ext cx="238" cy="9"/>
            </a:xfrm>
            <a:custGeom>
              <a:avLst/>
              <a:gdLst/>
              <a:ahLst/>
              <a:cxnLst>
                <a:cxn ang="0">
                  <a:pos x="238" y="7"/>
                </a:cxn>
                <a:cxn ang="0">
                  <a:pos x="238" y="0"/>
                </a:cxn>
                <a:cxn ang="0">
                  <a:pos x="0" y="7"/>
                </a:cxn>
                <a:cxn ang="0">
                  <a:pos x="0" y="19"/>
                </a:cxn>
                <a:cxn ang="0">
                  <a:pos x="238" y="13"/>
                </a:cxn>
                <a:cxn ang="0">
                  <a:pos x="238" y="7"/>
                </a:cxn>
              </a:cxnLst>
              <a:rect l="0" t="0" r="r" b="b"/>
              <a:pathLst>
                <a:path w="238" h="19">
                  <a:moveTo>
                    <a:pt x="238" y="7"/>
                  </a:moveTo>
                  <a:lnTo>
                    <a:pt x="238" y="0"/>
                  </a:lnTo>
                  <a:lnTo>
                    <a:pt x="0" y="7"/>
                  </a:lnTo>
                  <a:lnTo>
                    <a:pt x="0" y="19"/>
                  </a:lnTo>
                  <a:lnTo>
                    <a:pt x="238" y="13"/>
                  </a:lnTo>
                  <a:lnTo>
                    <a:pt x="238" y="7"/>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96" name="Freeform 128">
              <a:extLst>
                <a:ext uri="{FF2B5EF4-FFF2-40B4-BE49-F238E27FC236}">
                  <a16:creationId xmlns:a16="http://schemas.microsoft.com/office/drawing/2014/main" id="{CFB928B9-0AE3-6441-A131-D1D4BD82F5B3}"/>
                </a:ext>
              </a:extLst>
            </p:cNvPr>
            <p:cNvSpPr>
              <a:spLocks/>
            </p:cNvSpPr>
            <p:nvPr/>
          </p:nvSpPr>
          <p:spPr bwMode="auto">
            <a:xfrm>
              <a:off x="4655" y="2596"/>
              <a:ext cx="146" cy="10"/>
            </a:xfrm>
            <a:custGeom>
              <a:avLst/>
              <a:gdLst/>
              <a:ahLst/>
              <a:cxnLst>
                <a:cxn ang="0">
                  <a:pos x="146" y="7"/>
                </a:cxn>
                <a:cxn ang="0">
                  <a:pos x="146" y="0"/>
                </a:cxn>
                <a:cxn ang="0">
                  <a:pos x="0" y="7"/>
                </a:cxn>
                <a:cxn ang="0">
                  <a:pos x="0" y="20"/>
                </a:cxn>
                <a:cxn ang="0">
                  <a:pos x="146" y="13"/>
                </a:cxn>
                <a:cxn ang="0">
                  <a:pos x="146" y="7"/>
                </a:cxn>
              </a:cxnLst>
              <a:rect l="0" t="0" r="r" b="b"/>
              <a:pathLst>
                <a:path w="146" h="20">
                  <a:moveTo>
                    <a:pt x="146" y="7"/>
                  </a:moveTo>
                  <a:lnTo>
                    <a:pt x="146" y="0"/>
                  </a:lnTo>
                  <a:lnTo>
                    <a:pt x="0" y="7"/>
                  </a:lnTo>
                  <a:lnTo>
                    <a:pt x="0" y="20"/>
                  </a:lnTo>
                  <a:lnTo>
                    <a:pt x="146" y="13"/>
                  </a:lnTo>
                  <a:lnTo>
                    <a:pt x="146" y="7"/>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97" name="Freeform 129">
              <a:extLst>
                <a:ext uri="{FF2B5EF4-FFF2-40B4-BE49-F238E27FC236}">
                  <a16:creationId xmlns:a16="http://schemas.microsoft.com/office/drawing/2014/main" id="{6BD13241-A77A-0742-AEEA-41A671219DDC}"/>
                </a:ext>
              </a:extLst>
            </p:cNvPr>
            <p:cNvSpPr>
              <a:spLocks/>
            </p:cNvSpPr>
            <p:nvPr/>
          </p:nvSpPr>
          <p:spPr bwMode="auto">
            <a:xfrm>
              <a:off x="4733" y="2624"/>
              <a:ext cx="72" cy="8"/>
            </a:xfrm>
            <a:custGeom>
              <a:avLst/>
              <a:gdLst/>
              <a:ahLst/>
              <a:cxnLst>
                <a:cxn ang="0">
                  <a:pos x="72" y="6"/>
                </a:cxn>
                <a:cxn ang="0">
                  <a:pos x="72" y="0"/>
                </a:cxn>
                <a:cxn ang="0">
                  <a:pos x="0" y="4"/>
                </a:cxn>
                <a:cxn ang="0">
                  <a:pos x="0" y="17"/>
                </a:cxn>
                <a:cxn ang="0">
                  <a:pos x="72" y="13"/>
                </a:cxn>
                <a:cxn ang="0">
                  <a:pos x="72" y="6"/>
                </a:cxn>
              </a:cxnLst>
              <a:rect l="0" t="0" r="r" b="b"/>
              <a:pathLst>
                <a:path w="72" h="17">
                  <a:moveTo>
                    <a:pt x="72" y="6"/>
                  </a:moveTo>
                  <a:lnTo>
                    <a:pt x="72" y="0"/>
                  </a:lnTo>
                  <a:lnTo>
                    <a:pt x="0" y="4"/>
                  </a:lnTo>
                  <a:lnTo>
                    <a:pt x="0" y="17"/>
                  </a:lnTo>
                  <a:lnTo>
                    <a:pt x="72" y="13"/>
                  </a:lnTo>
                  <a:lnTo>
                    <a:pt x="72" y="6"/>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grpSp>
          <p:nvGrpSpPr>
            <p:cNvPr id="18486" name="Group 167">
              <a:extLst>
                <a:ext uri="{FF2B5EF4-FFF2-40B4-BE49-F238E27FC236}">
                  <a16:creationId xmlns:a16="http://schemas.microsoft.com/office/drawing/2014/main" id="{13EA842F-3CF3-674D-A33D-26592639DD92}"/>
                </a:ext>
              </a:extLst>
            </p:cNvPr>
            <p:cNvGrpSpPr>
              <a:grpSpLocks/>
            </p:cNvGrpSpPr>
            <p:nvPr/>
          </p:nvGrpSpPr>
          <p:grpSpPr bwMode="auto">
            <a:xfrm>
              <a:off x="3420" y="2592"/>
              <a:ext cx="372" cy="168"/>
              <a:chOff x="3420" y="2512"/>
              <a:chExt cx="536" cy="248"/>
            </a:xfrm>
          </p:grpSpPr>
          <p:sp>
            <p:nvSpPr>
              <p:cNvPr id="1389690" name="Freeform 122">
                <a:extLst>
                  <a:ext uri="{FF2B5EF4-FFF2-40B4-BE49-F238E27FC236}">
                    <a16:creationId xmlns:a16="http://schemas.microsoft.com/office/drawing/2014/main" id="{956906FA-4E9D-1349-927D-46487824B2F3}"/>
                  </a:ext>
                </a:extLst>
              </p:cNvPr>
              <p:cNvSpPr>
                <a:spLocks/>
              </p:cNvSpPr>
              <p:nvPr/>
            </p:nvSpPr>
            <p:spPr bwMode="auto">
              <a:xfrm>
                <a:off x="3418" y="2541"/>
                <a:ext cx="249" cy="4"/>
              </a:xfrm>
              <a:custGeom>
                <a:avLst/>
                <a:gdLst/>
                <a:ahLst/>
                <a:cxnLst>
                  <a:cxn ang="0">
                    <a:pos x="248" y="6"/>
                  </a:cxn>
                  <a:cxn ang="0">
                    <a:pos x="248" y="0"/>
                  </a:cxn>
                  <a:cxn ang="0">
                    <a:pos x="0" y="0"/>
                  </a:cxn>
                  <a:cxn ang="0">
                    <a:pos x="0" y="13"/>
                  </a:cxn>
                  <a:cxn ang="0">
                    <a:pos x="248" y="13"/>
                  </a:cxn>
                  <a:cxn ang="0">
                    <a:pos x="248" y="6"/>
                  </a:cxn>
                </a:cxnLst>
                <a:rect l="0" t="0" r="r" b="b"/>
                <a:pathLst>
                  <a:path w="248" h="13">
                    <a:moveTo>
                      <a:pt x="248" y="6"/>
                    </a:moveTo>
                    <a:lnTo>
                      <a:pt x="248" y="0"/>
                    </a:lnTo>
                    <a:lnTo>
                      <a:pt x="0" y="0"/>
                    </a:lnTo>
                    <a:lnTo>
                      <a:pt x="0" y="13"/>
                    </a:lnTo>
                    <a:lnTo>
                      <a:pt x="248" y="13"/>
                    </a:lnTo>
                    <a:lnTo>
                      <a:pt x="248" y="6"/>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91" name="Freeform 123">
                <a:extLst>
                  <a:ext uri="{FF2B5EF4-FFF2-40B4-BE49-F238E27FC236}">
                    <a16:creationId xmlns:a16="http://schemas.microsoft.com/office/drawing/2014/main" id="{9E920085-C233-F348-9FFF-F726CE68B11D}"/>
                  </a:ext>
                </a:extLst>
              </p:cNvPr>
              <p:cNvSpPr>
                <a:spLocks/>
              </p:cNvSpPr>
              <p:nvPr/>
            </p:nvSpPr>
            <p:spPr bwMode="auto">
              <a:xfrm>
                <a:off x="3434" y="2559"/>
                <a:ext cx="156" cy="9"/>
              </a:xfrm>
              <a:custGeom>
                <a:avLst/>
                <a:gdLst/>
                <a:ahLst/>
                <a:cxnLst>
                  <a:cxn ang="0">
                    <a:pos x="156" y="15"/>
                  </a:cxn>
                  <a:cxn ang="0">
                    <a:pos x="156" y="8"/>
                  </a:cxn>
                  <a:cxn ang="0">
                    <a:pos x="0" y="0"/>
                  </a:cxn>
                  <a:cxn ang="0">
                    <a:pos x="0" y="13"/>
                  </a:cxn>
                  <a:cxn ang="0">
                    <a:pos x="156" y="21"/>
                  </a:cxn>
                  <a:cxn ang="0">
                    <a:pos x="156" y="15"/>
                  </a:cxn>
                </a:cxnLst>
                <a:rect l="0" t="0" r="r" b="b"/>
                <a:pathLst>
                  <a:path w="156" h="21">
                    <a:moveTo>
                      <a:pt x="156" y="15"/>
                    </a:moveTo>
                    <a:lnTo>
                      <a:pt x="156" y="8"/>
                    </a:lnTo>
                    <a:lnTo>
                      <a:pt x="0" y="0"/>
                    </a:lnTo>
                    <a:lnTo>
                      <a:pt x="0" y="13"/>
                    </a:lnTo>
                    <a:lnTo>
                      <a:pt x="156" y="21"/>
                    </a:lnTo>
                    <a:lnTo>
                      <a:pt x="156" y="15"/>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98" name="Freeform 130">
                <a:extLst>
                  <a:ext uri="{FF2B5EF4-FFF2-40B4-BE49-F238E27FC236}">
                    <a16:creationId xmlns:a16="http://schemas.microsoft.com/office/drawing/2014/main" id="{5D92BFDD-2198-4545-B919-93494ECDA17B}"/>
                  </a:ext>
                </a:extLst>
              </p:cNvPr>
              <p:cNvSpPr>
                <a:spLocks/>
              </p:cNvSpPr>
              <p:nvPr/>
            </p:nvSpPr>
            <p:spPr bwMode="auto">
              <a:xfrm>
                <a:off x="3516" y="2545"/>
                <a:ext cx="106" cy="35"/>
              </a:xfrm>
              <a:custGeom>
                <a:avLst/>
                <a:gdLst/>
                <a:ahLst/>
                <a:cxnLst>
                  <a:cxn ang="0">
                    <a:pos x="66" y="12"/>
                  </a:cxn>
                  <a:cxn ang="0">
                    <a:pos x="30" y="42"/>
                  </a:cxn>
                  <a:cxn ang="0">
                    <a:pos x="49" y="68"/>
                  </a:cxn>
                  <a:cxn ang="0">
                    <a:pos x="106" y="50"/>
                  </a:cxn>
                  <a:cxn ang="0">
                    <a:pos x="87" y="24"/>
                  </a:cxn>
                  <a:cxn ang="0">
                    <a:pos x="51" y="54"/>
                  </a:cxn>
                  <a:cxn ang="0">
                    <a:pos x="66" y="12"/>
                  </a:cxn>
                  <a:cxn ang="0">
                    <a:pos x="0" y="0"/>
                  </a:cxn>
                  <a:cxn ang="0">
                    <a:pos x="30" y="42"/>
                  </a:cxn>
                  <a:cxn ang="0">
                    <a:pos x="66" y="12"/>
                  </a:cxn>
                </a:cxnLst>
                <a:rect l="0" t="0" r="r" b="b"/>
                <a:pathLst>
                  <a:path w="106" h="68">
                    <a:moveTo>
                      <a:pt x="66" y="12"/>
                    </a:moveTo>
                    <a:lnTo>
                      <a:pt x="30" y="42"/>
                    </a:lnTo>
                    <a:lnTo>
                      <a:pt x="49" y="68"/>
                    </a:lnTo>
                    <a:lnTo>
                      <a:pt x="106" y="50"/>
                    </a:lnTo>
                    <a:lnTo>
                      <a:pt x="87" y="24"/>
                    </a:lnTo>
                    <a:lnTo>
                      <a:pt x="51" y="54"/>
                    </a:lnTo>
                    <a:lnTo>
                      <a:pt x="66" y="12"/>
                    </a:lnTo>
                    <a:lnTo>
                      <a:pt x="0" y="0"/>
                    </a:lnTo>
                    <a:lnTo>
                      <a:pt x="30" y="42"/>
                    </a:lnTo>
                    <a:lnTo>
                      <a:pt x="66" y="12"/>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99" name="Freeform 131">
                <a:extLst>
                  <a:ext uri="{FF2B5EF4-FFF2-40B4-BE49-F238E27FC236}">
                    <a16:creationId xmlns:a16="http://schemas.microsoft.com/office/drawing/2014/main" id="{12A9A6D0-862C-F243-BF5D-B4186A4E2ED7}"/>
                  </a:ext>
                </a:extLst>
              </p:cNvPr>
              <p:cNvSpPr>
                <a:spLocks/>
              </p:cNvSpPr>
              <p:nvPr/>
            </p:nvSpPr>
            <p:spPr bwMode="auto">
              <a:xfrm>
                <a:off x="3567" y="2553"/>
                <a:ext cx="82" cy="27"/>
              </a:xfrm>
              <a:custGeom>
                <a:avLst/>
                <a:gdLst/>
                <a:ahLst/>
                <a:cxnLst>
                  <a:cxn ang="0">
                    <a:pos x="21" y="26"/>
                  </a:cxn>
                  <a:cxn ang="0">
                    <a:pos x="59" y="8"/>
                  </a:cxn>
                  <a:cxn ang="0">
                    <a:pos x="15" y="0"/>
                  </a:cxn>
                  <a:cxn ang="0">
                    <a:pos x="0" y="42"/>
                  </a:cxn>
                  <a:cxn ang="0">
                    <a:pos x="44" y="49"/>
                  </a:cxn>
                  <a:cxn ang="0">
                    <a:pos x="82" y="31"/>
                  </a:cxn>
                  <a:cxn ang="0">
                    <a:pos x="44" y="49"/>
                  </a:cxn>
                  <a:cxn ang="0">
                    <a:pos x="76" y="56"/>
                  </a:cxn>
                  <a:cxn ang="0">
                    <a:pos x="82" y="31"/>
                  </a:cxn>
                  <a:cxn ang="0">
                    <a:pos x="21" y="26"/>
                  </a:cxn>
                </a:cxnLst>
                <a:rect l="0" t="0" r="r" b="b"/>
                <a:pathLst>
                  <a:path w="82" h="56">
                    <a:moveTo>
                      <a:pt x="21" y="26"/>
                    </a:moveTo>
                    <a:lnTo>
                      <a:pt x="59" y="8"/>
                    </a:lnTo>
                    <a:lnTo>
                      <a:pt x="15" y="0"/>
                    </a:lnTo>
                    <a:lnTo>
                      <a:pt x="0" y="42"/>
                    </a:lnTo>
                    <a:lnTo>
                      <a:pt x="44" y="49"/>
                    </a:lnTo>
                    <a:lnTo>
                      <a:pt x="82" y="31"/>
                    </a:lnTo>
                    <a:lnTo>
                      <a:pt x="44" y="49"/>
                    </a:lnTo>
                    <a:lnTo>
                      <a:pt x="76" y="56"/>
                    </a:lnTo>
                    <a:lnTo>
                      <a:pt x="82" y="31"/>
                    </a:lnTo>
                    <a:lnTo>
                      <a:pt x="21" y="26"/>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00" name="Freeform 132">
                <a:extLst>
                  <a:ext uri="{FF2B5EF4-FFF2-40B4-BE49-F238E27FC236}">
                    <a16:creationId xmlns:a16="http://schemas.microsoft.com/office/drawing/2014/main" id="{C308C207-DB28-9447-A63C-280077564AFF}"/>
                  </a:ext>
                </a:extLst>
              </p:cNvPr>
              <p:cNvSpPr>
                <a:spLocks/>
              </p:cNvSpPr>
              <p:nvPr/>
            </p:nvSpPr>
            <p:spPr bwMode="auto">
              <a:xfrm>
                <a:off x="3588" y="2530"/>
                <a:ext cx="69" cy="39"/>
              </a:xfrm>
              <a:custGeom>
                <a:avLst/>
                <a:gdLst/>
                <a:ahLst/>
                <a:cxnLst>
                  <a:cxn ang="0">
                    <a:pos x="59" y="26"/>
                  </a:cxn>
                  <a:cxn ang="0">
                    <a:pos x="8" y="39"/>
                  </a:cxn>
                  <a:cxn ang="0">
                    <a:pos x="0" y="71"/>
                  </a:cxn>
                  <a:cxn ang="0">
                    <a:pos x="61" y="76"/>
                  </a:cxn>
                  <a:cxn ang="0">
                    <a:pos x="69" y="44"/>
                  </a:cxn>
                  <a:cxn ang="0">
                    <a:pos x="17" y="57"/>
                  </a:cxn>
                  <a:cxn ang="0">
                    <a:pos x="59" y="26"/>
                  </a:cxn>
                  <a:cxn ang="0">
                    <a:pos x="17" y="0"/>
                  </a:cxn>
                  <a:cxn ang="0">
                    <a:pos x="8" y="39"/>
                  </a:cxn>
                  <a:cxn ang="0">
                    <a:pos x="59" y="26"/>
                  </a:cxn>
                </a:cxnLst>
                <a:rect l="0" t="0" r="r" b="b"/>
                <a:pathLst>
                  <a:path w="69" h="76">
                    <a:moveTo>
                      <a:pt x="59" y="26"/>
                    </a:moveTo>
                    <a:lnTo>
                      <a:pt x="8" y="39"/>
                    </a:lnTo>
                    <a:lnTo>
                      <a:pt x="0" y="71"/>
                    </a:lnTo>
                    <a:lnTo>
                      <a:pt x="61" y="76"/>
                    </a:lnTo>
                    <a:lnTo>
                      <a:pt x="69" y="44"/>
                    </a:lnTo>
                    <a:lnTo>
                      <a:pt x="17" y="57"/>
                    </a:lnTo>
                    <a:lnTo>
                      <a:pt x="59" y="26"/>
                    </a:lnTo>
                    <a:lnTo>
                      <a:pt x="17" y="0"/>
                    </a:lnTo>
                    <a:lnTo>
                      <a:pt x="8" y="39"/>
                    </a:lnTo>
                    <a:lnTo>
                      <a:pt x="59" y="26"/>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01" name="Freeform 133">
                <a:extLst>
                  <a:ext uri="{FF2B5EF4-FFF2-40B4-BE49-F238E27FC236}">
                    <a16:creationId xmlns:a16="http://schemas.microsoft.com/office/drawing/2014/main" id="{A2E677EB-D55E-844A-8892-BD67D4B8842B}"/>
                  </a:ext>
                </a:extLst>
              </p:cNvPr>
              <p:cNvSpPr>
                <a:spLocks/>
              </p:cNvSpPr>
              <p:nvPr/>
            </p:nvSpPr>
            <p:spPr bwMode="auto">
              <a:xfrm>
                <a:off x="3605" y="2541"/>
                <a:ext cx="78" cy="35"/>
              </a:xfrm>
              <a:custGeom>
                <a:avLst/>
                <a:gdLst/>
                <a:ahLst/>
                <a:cxnLst>
                  <a:cxn ang="0">
                    <a:pos x="21" y="23"/>
                  </a:cxn>
                  <a:cxn ang="0">
                    <a:pos x="71" y="16"/>
                  </a:cxn>
                  <a:cxn ang="0">
                    <a:pos x="42" y="0"/>
                  </a:cxn>
                  <a:cxn ang="0">
                    <a:pos x="0" y="31"/>
                  </a:cxn>
                  <a:cxn ang="0">
                    <a:pos x="29" y="48"/>
                  </a:cxn>
                  <a:cxn ang="0">
                    <a:pos x="78" y="41"/>
                  </a:cxn>
                  <a:cxn ang="0">
                    <a:pos x="29" y="48"/>
                  </a:cxn>
                  <a:cxn ang="0">
                    <a:pos x="59" y="66"/>
                  </a:cxn>
                  <a:cxn ang="0">
                    <a:pos x="78" y="41"/>
                  </a:cxn>
                  <a:cxn ang="0">
                    <a:pos x="21" y="23"/>
                  </a:cxn>
                </a:cxnLst>
                <a:rect l="0" t="0" r="r" b="b"/>
                <a:pathLst>
                  <a:path w="78" h="66">
                    <a:moveTo>
                      <a:pt x="21" y="23"/>
                    </a:moveTo>
                    <a:lnTo>
                      <a:pt x="71" y="16"/>
                    </a:lnTo>
                    <a:lnTo>
                      <a:pt x="42" y="0"/>
                    </a:lnTo>
                    <a:lnTo>
                      <a:pt x="0" y="31"/>
                    </a:lnTo>
                    <a:lnTo>
                      <a:pt x="29" y="48"/>
                    </a:lnTo>
                    <a:lnTo>
                      <a:pt x="78" y="41"/>
                    </a:lnTo>
                    <a:lnTo>
                      <a:pt x="29" y="48"/>
                    </a:lnTo>
                    <a:lnTo>
                      <a:pt x="59" y="66"/>
                    </a:lnTo>
                    <a:lnTo>
                      <a:pt x="78" y="41"/>
                    </a:lnTo>
                    <a:lnTo>
                      <a:pt x="21" y="23"/>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02" name="Freeform 134">
                <a:extLst>
                  <a:ext uri="{FF2B5EF4-FFF2-40B4-BE49-F238E27FC236}">
                    <a16:creationId xmlns:a16="http://schemas.microsoft.com/office/drawing/2014/main" id="{08052369-24D2-6A45-8171-B4AB0CE7174A}"/>
                  </a:ext>
                </a:extLst>
              </p:cNvPr>
              <p:cNvSpPr>
                <a:spLocks/>
              </p:cNvSpPr>
              <p:nvPr/>
            </p:nvSpPr>
            <p:spPr bwMode="auto">
              <a:xfrm>
                <a:off x="3626" y="2518"/>
                <a:ext cx="79" cy="45"/>
              </a:xfrm>
              <a:custGeom>
                <a:avLst/>
                <a:gdLst/>
                <a:ahLst/>
                <a:cxnLst>
                  <a:cxn ang="0">
                    <a:pos x="80" y="43"/>
                  </a:cxn>
                  <a:cxn ang="0">
                    <a:pos x="23" y="42"/>
                  </a:cxn>
                  <a:cxn ang="0">
                    <a:pos x="0" y="72"/>
                  </a:cxn>
                  <a:cxn ang="0">
                    <a:pos x="57" y="90"/>
                  </a:cxn>
                  <a:cxn ang="0">
                    <a:pos x="80" y="60"/>
                  </a:cxn>
                  <a:cxn ang="0">
                    <a:pos x="23" y="59"/>
                  </a:cxn>
                  <a:cxn ang="0">
                    <a:pos x="80" y="43"/>
                  </a:cxn>
                  <a:cxn ang="0">
                    <a:pos x="54" y="0"/>
                  </a:cxn>
                  <a:cxn ang="0">
                    <a:pos x="23" y="42"/>
                  </a:cxn>
                  <a:cxn ang="0">
                    <a:pos x="80" y="43"/>
                  </a:cxn>
                </a:cxnLst>
                <a:rect l="0" t="0" r="r" b="b"/>
                <a:pathLst>
                  <a:path w="80" h="90">
                    <a:moveTo>
                      <a:pt x="80" y="43"/>
                    </a:moveTo>
                    <a:lnTo>
                      <a:pt x="23" y="42"/>
                    </a:lnTo>
                    <a:lnTo>
                      <a:pt x="0" y="72"/>
                    </a:lnTo>
                    <a:lnTo>
                      <a:pt x="57" y="90"/>
                    </a:lnTo>
                    <a:lnTo>
                      <a:pt x="80" y="60"/>
                    </a:lnTo>
                    <a:lnTo>
                      <a:pt x="23" y="59"/>
                    </a:lnTo>
                    <a:lnTo>
                      <a:pt x="80" y="43"/>
                    </a:lnTo>
                    <a:lnTo>
                      <a:pt x="54" y="0"/>
                    </a:lnTo>
                    <a:lnTo>
                      <a:pt x="23" y="42"/>
                    </a:lnTo>
                    <a:lnTo>
                      <a:pt x="80" y="43"/>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03" name="Freeform 135">
                <a:extLst>
                  <a:ext uri="{FF2B5EF4-FFF2-40B4-BE49-F238E27FC236}">
                    <a16:creationId xmlns:a16="http://schemas.microsoft.com/office/drawing/2014/main" id="{45992F0B-1010-BF43-95B8-E06BDEFF236B}"/>
                  </a:ext>
                </a:extLst>
              </p:cNvPr>
              <p:cNvSpPr>
                <a:spLocks/>
              </p:cNvSpPr>
              <p:nvPr/>
            </p:nvSpPr>
            <p:spPr bwMode="auto">
              <a:xfrm>
                <a:off x="3649" y="2540"/>
                <a:ext cx="76" cy="43"/>
              </a:xfrm>
              <a:custGeom>
                <a:avLst/>
                <a:gdLst/>
                <a:ahLst/>
                <a:cxnLst>
                  <a:cxn ang="0">
                    <a:pos x="21" y="28"/>
                  </a:cxn>
                  <a:cxn ang="0">
                    <a:pos x="76" y="30"/>
                  </a:cxn>
                  <a:cxn ang="0">
                    <a:pos x="57" y="0"/>
                  </a:cxn>
                  <a:cxn ang="0">
                    <a:pos x="0" y="16"/>
                  </a:cxn>
                  <a:cxn ang="0">
                    <a:pos x="19" y="46"/>
                  </a:cxn>
                  <a:cxn ang="0">
                    <a:pos x="75" y="48"/>
                  </a:cxn>
                  <a:cxn ang="0">
                    <a:pos x="19" y="46"/>
                  </a:cxn>
                  <a:cxn ang="0">
                    <a:pos x="46" y="86"/>
                  </a:cxn>
                  <a:cxn ang="0">
                    <a:pos x="75" y="48"/>
                  </a:cxn>
                  <a:cxn ang="0">
                    <a:pos x="21" y="28"/>
                  </a:cxn>
                </a:cxnLst>
                <a:rect l="0" t="0" r="r" b="b"/>
                <a:pathLst>
                  <a:path w="76" h="86">
                    <a:moveTo>
                      <a:pt x="21" y="28"/>
                    </a:moveTo>
                    <a:lnTo>
                      <a:pt x="76" y="30"/>
                    </a:lnTo>
                    <a:lnTo>
                      <a:pt x="57" y="0"/>
                    </a:lnTo>
                    <a:lnTo>
                      <a:pt x="0" y="16"/>
                    </a:lnTo>
                    <a:lnTo>
                      <a:pt x="19" y="46"/>
                    </a:lnTo>
                    <a:lnTo>
                      <a:pt x="75" y="48"/>
                    </a:lnTo>
                    <a:lnTo>
                      <a:pt x="19" y="46"/>
                    </a:lnTo>
                    <a:lnTo>
                      <a:pt x="46" y="86"/>
                    </a:lnTo>
                    <a:lnTo>
                      <a:pt x="75" y="48"/>
                    </a:lnTo>
                    <a:lnTo>
                      <a:pt x="21" y="28"/>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04" name="Freeform 136">
                <a:extLst>
                  <a:ext uri="{FF2B5EF4-FFF2-40B4-BE49-F238E27FC236}">
                    <a16:creationId xmlns:a16="http://schemas.microsoft.com/office/drawing/2014/main" id="{3415510A-D8E2-D64E-93FB-FC884C5B9E40}"/>
                  </a:ext>
                </a:extLst>
              </p:cNvPr>
              <p:cNvSpPr>
                <a:spLocks/>
              </p:cNvSpPr>
              <p:nvPr/>
            </p:nvSpPr>
            <p:spPr bwMode="auto">
              <a:xfrm>
                <a:off x="3670" y="2509"/>
                <a:ext cx="84" cy="54"/>
              </a:xfrm>
              <a:custGeom>
                <a:avLst/>
                <a:gdLst/>
                <a:ahLst/>
                <a:cxnLst>
                  <a:cxn ang="0">
                    <a:pos x="84" y="58"/>
                  </a:cxn>
                  <a:cxn ang="0">
                    <a:pos x="27" y="51"/>
                  </a:cxn>
                  <a:cxn ang="0">
                    <a:pos x="0" y="84"/>
                  </a:cxn>
                  <a:cxn ang="0">
                    <a:pos x="54" y="104"/>
                  </a:cxn>
                  <a:cxn ang="0">
                    <a:pos x="80" y="72"/>
                  </a:cxn>
                  <a:cxn ang="0">
                    <a:pos x="23" y="65"/>
                  </a:cxn>
                  <a:cxn ang="0">
                    <a:pos x="84" y="58"/>
                  </a:cxn>
                  <a:cxn ang="0">
                    <a:pos x="67" y="0"/>
                  </a:cxn>
                  <a:cxn ang="0">
                    <a:pos x="27" y="51"/>
                  </a:cxn>
                  <a:cxn ang="0">
                    <a:pos x="84" y="58"/>
                  </a:cxn>
                </a:cxnLst>
                <a:rect l="0" t="0" r="r" b="b"/>
                <a:pathLst>
                  <a:path w="84" h="104">
                    <a:moveTo>
                      <a:pt x="84" y="58"/>
                    </a:moveTo>
                    <a:lnTo>
                      <a:pt x="27" y="51"/>
                    </a:lnTo>
                    <a:lnTo>
                      <a:pt x="0" y="84"/>
                    </a:lnTo>
                    <a:lnTo>
                      <a:pt x="54" y="104"/>
                    </a:lnTo>
                    <a:lnTo>
                      <a:pt x="80" y="72"/>
                    </a:lnTo>
                    <a:lnTo>
                      <a:pt x="23" y="65"/>
                    </a:lnTo>
                    <a:lnTo>
                      <a:pt x="84" y="58"/>
                    </a:lnTo>
                    <a:lnTo>
                      <a:pt x="67" y="0"/>
                    </a:lnTo>
                    <a:lnTo>
                      <a:pt x="27" y="51"/>
                    </a:lnTo>
                    <a:lnTo>
                      <a:pt x="84" y="58"/>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05" name="Freeform 137">
                <a:extLst>
                  <a:ext uri="{FF2B5EF4-FFF2-40B4-BE49-F238E27FC236}">
                    <a16:creationId xmlns:a16="http://schemas.microsoft.com/office/drawing/2014/main" id="{0FC07D9F-3FAF-F047-A258-4CDCFB5AF611}"/>
                  </a:ext>
                </a:extLst>
              </p:cNvPr>
              <p:cNvSpPr>
                <a:spLocks/>
              </p:cNvSpPr>
              <p:nvPr/>
            </p:nvSpPr>
            <p:spPr bwMode="auto">
              <a:xfrm>
                <a:off x="3693" y="2541"/>
                <a:ext cx="71" cy="40"/>
              </a:xfrm>
              <a:custGeom>
                <a:avLst/>
                <a:gdLst/>
                <a:ahLst/>
                <a:cxnLst>
                  <a:cxn ang="0">
                    <a:pos x="17" y="22"/>
                  </a:cxn>
                  <a:cxn ang="0">
                    <a:pos x="71" y="32"/>
                  </a:cxn>
                  <a:cxn ang="0">
                    <a:pos x="61" y="0"/>
                  </a:cxn>
                  <a:cxn ang="0">
                    <a:pos x="0" y="7"/>
                  </a:cxn>
                  <a:cxn ang="0">
                    <a:pos x="10" y="40"/>
                  </a:cxn>
                  <a:cxn ang="0">
                    <a:pos x="63" y="50"/>
                  </a:cxn>
                  <a:cxn ang="0">
                    <a:pos x="10" y="40"/>
                  </a:cxn>
                  <a:cxn ang="0">
                    <a:pos x="21" y="80"/>
                  </a:cxn>
                  <a:cxn ang="0">
                    <a:pos x="63" y="50"/>
                  </a:cxn>
                  <a:cxn ang="0">
                    <a:pos x="17" y="22"/>
                  </a:cxn>
                </a:cxnLst>
                <a:rect l="0" t="0" r="r" b="b"/>
                <a:pathLst>
                  <a:path w="71" h="80">
                    <a:moveTo>
                      <a:pt x="17" y="22"/>
                    </a:moveTo>
                    <a:lnTo>
                      <a:pt x="71" y="32"/>
                    </a:lnTo>
                    <a:lnTo>
                      <a:pt x="61" y="0"/>
                    </a:lnTo>
                    <a:lnTo>
                      <a:pt x="0" y="7"/>
                    </a:lnTo>
                    <a:lnTo>
                      <a:pt x="10" y="40"/>
                    </a:lnTo>
                    <a:lnTo>
                      <a:pt x="63" y="50"/>
                    </a:lnTo>
                    <a:lnTo>
                      <a:pt x="10" y="40"/>
                    </a:lnTo>
                    <a:lnTo>
                      <a:pt x="21" y="80"/>
                    </a:lnTo>
                    <a:lnTo>
                      <a:pt x="63" y="50"/>
                    </a:lnTo>
                    <a:lnTo>
                      <a:pt x="17" y="22"/>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06" name="Freeform 138">
                <a:extLst>
                  <a:ext uri="{FF2B5EF4-FFF2-40B4-BE49-F238E27FC236}">
                    <a16:creationId xmlns:a16="http://schemas.microsoft.com/office/drawing/2014/main" id="{DF8A80A5-FEB4-3941-8046-58EE2A9BD55D}"/>
                  </a:ext>
                </a:extLst>
              </p:cNvPr>
              <p:cNvSpPr>
                <a:spLocks/>
              </p:cNvSpPr>
              <p:nvPr/>
            </p:nvSpPr>
            <p:spPr bwMode="auto">
              <a:xfrm>
                <a:off x="3710" y="2514"/>
                <a:ext cx="101" cy="52"/>
              </a:xfrm>
              <a:custGeom>
                <a:avLst/>
                <a:gdLst/>
                <a:ahLst/>
                <a:cxnLst>
                  <a:cxn ang="0">
                    <a:pos x="90" y="65"/>
                  </a:cxn>
                  <a:cxn ang="0">
                    <a:pos x="36" y="48"/>
                  </a:cxn>
                  <a:cxn ang="0">
                    <a:pos x="0" y="74"/>
                  </a:cxn>
                  <a:cxn ang="0">
                    <a:pos x="46" y="102"/>
                  </a:cxn>
                  <a:cxn ang="0">
                    <a:pos x="82" y="76"/>
                  </a:cxn>
                  <a:cxn ang="0">
                    <a:pos x="29" y="59"/>
                  </a:cxn>
                  <a:cxn ang="0">
                    <a:pos x="90" y="65"/>
                  </a:cxn>
                  <a:cxn ang="0">
                    <a:pos x="101" y="0"/>
                  </a:cxn>
                  <a:cxn ang="0">
                    <a:pos x="36" y="48"/>
                  </a:cxn>
                  <a:cxn ang="0">
                    <a:pos x="90" y="65"/>
                  </a:cxn>
                </a:cxnLst>
                <a:rect l="0" t="0" r="r" b="b"/>
                <a:pathLst>
                  <a:path w="101" h="102">
                    <a:moveTo>
                      <a:pt x="90" y="65"/>
                    </a:moveTo>
                    <a:lnTo>
                      <a:pt x="36" y="48"/>
                    </a:lnTo>
                    <a:lnTo>
                      <a:pt x="0" y="74"/>
                    </a:lnTo>
                    <a:lnTo>
                      <a:pt x="46" y="102"/>
                    </a:lnTo>
                    <a:lnTo>
                      <a:pt x="82" y="76"/>
                    </a:lnTo>
                    <a:lnTo>
                      <a:pt x="29" y="59"/>
                    </a:lnTo>
                    <a:lnTo>
                      <a:pt x="90" y="65"/>
                    </a:lnTo>
                    <a:lnTo>
                      <a:pt x="101" y="0"/>
                    </a:lnTo>
                    <a:lnTo>
                      <a:pt x="36" y="48"/>
                    </a:lnTo>
                    <a:lnTo>
                      <a:pt x="90" y="65"/>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07" name="Freeform 139">
                <a:extLst>
                  <a:ext uri="{FF2B5EF4-FFF2-40B4-BE49-F238E27FC236}">
                    <a16:creationId xmlns:a16="http://schemas.microsoft.com/office/drawing/2014/main" id="{8D977057-C165-1C42-A4C5-D310825FBC1E}"/>
                  </a:ext>
                </a:extLst>
              </p:cNvPr>
              <p:cNvSpPr>
                <a:spLocks/>
              </p:cNvSpPr>
              <p:nvPr/>
            </p:nvSpPr>
            <p:spPr bwMode="auto">
              <a:xfrm>
                <a:off x="3724" y="2545"/>
                <a:ext cx="76" cy="41"/>
              </a:xfrm>
              <a:custGeom>
                <a:avLst/>
                <a:gdLst/>
                <a:ahLst/>
                <a:cxnLst>
                  <a:cxn ang="0">
                    <a:pos x="24" y="26"/>
                  </a:cxn>
                  <a:cxn ang="0">
                    <a:pos x="68" y="47"/>
                  </a:cxn>
                  <a:cxn ang="0">
                    <a:pos x="76" y="6"/>
                  </a:cxn>
                  <a:cxn ang="0">
                    <a:pos x="15" y="0"/>
                  </a:cxn>
                  <a:cxn ang="0">
                    <a:pos x="7" y="42"/>
                  </a:cxn>
                  <a:cxn ang="0">
                    <a:pos x="51" y="63"/>
                  </a:cxn>
                  <a:cxn ang="0">
                    <a:pos x="7" y="42"/>
                  </a:cxn>
                  <a:cxn ang="0">
                    <a:pos x="0" y="84"/>
                  </a:cxn>
                  <a:cxn ang="0">
                    <a:pos x="51" y="63"/>
                  </a:cxn>
                  <a:cxn ang="0">
                    <a:pos x="24" y="26"/>
                  </a:cxn>
                </a:cxnLst>
                <a:rect l="0" t="0" r="r" b="b"/>
                <a:pathLst>
                  <a:path w="76" h="84">
                    <a:moveTo>
                      <a:pt x="24" y="26"/>
                    </a:moveTo>
                    <a:lnTo>
                      <a:pt x="68" y="47"/>
                    </a:lnTo>
                    <a:lnTo>
                      <a:pt x="76" y="6"/>
                    </a:lnTo>
                    <a:lnTo>
                      <a:pt x="15" y="0"/>
                    </a:lnTo>
                    <a:lnTo>
                      <a:pt x="7" y="42"/>
                    </a:lnTo>
                    <a:lnTo>
                      <a:pt x="51" y="63"/>
                    </a:lnTo>
                    <a:lnTo>
                      <a:pt x="7" y="42"/>
                    </a:lnTo>
                    <a:lnTo>
                      <a:pt x="0" y="84"/>
                    </a:lnTo>
                    <a:lnTo>
                      <a:pt x="51" y="63"/>
                    </a:lnTo>
                    <a:lnTo>
                      <a:pt x="24" y="26"/>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08" name="Freeform 140">
                <a:extLst>
                  <a:ext uri="{FF2B5EF4-FFF2-40B4-BE49-F238E27FC236}">
                    <a16:creationId xmlns:a16="http://schemas.microsoft.com/office/drawing/2014/main" id="{CD83FB95-39A1-BD46-9960-666FA1CA1F9A}"/>
                  </a:ext>
                </a:extLst>
              </p:cNvPr>
              <p:cNvSpPr>
                <a:spLocks/>
              </p:cNvSpPr>
              <p:nvPr/>
            </p:nvSpPr>
            <p:spPr bwMode="auto">
              <a:xfrm>
                <a:off x="3748" y="2532"/>
                <a:ext cx="134" cy="44"/>
              </a:xfrm>
              <a:custGeom>
                <a:avLst/>
                <a:gdLst/>
                <a:ahLst/>
                <a:cxnLst>
                  <a:cxn ang="0">
                    <a:pos x="96" y="57"/>
                  </a:cxn>
                  <a:cxn ang="0">
                    <a:pos x="54" y="30"/>
                  </a:cxn>
                  <a:cxn ang="0">
                    <a:pos x="0" y="49"/>
                  </a:cxn>
                  <a:cxn ang="0">
                    <a:pos x="27" y="86"/>
                  </a:cxn>
                  <a:cxn ang="0">
                    <a:pos x="80" y="66"/>
                  </a:cxn>
                  <a:cxn ang="0">
                    <a:pos x="39" y="39"/>
                  </a:cxn>
                  <a:cxn ang="0">
                    <a:pos x="96" y="57"/>
                  </a:cxn>
                  <a:cxn ang="0">
                    <a:pos x="134" y="0"/>
                  </a:cxn>
                  <a:cxn ang="0">
                    <a:pos x="54" y="30"/>
                  </a:cxn>
                  <a:cxn ang="0">
                    <a:pos x="96" y="57"/>
                  </a:cxn>
                </a:cxnLst>
                <a:rect l="0" t="0" r="r" b="b"/>
                <a:pathLst>
                  <a:path w="134" h="86">
                    <a:moveTo>
                      <a:pt x="96" y="57"/>
                    </a:moveTo>
                    <a:lnTo>
                      <a:pt x="54" y="30"/>
                    </a:lnTo>
                    <a:lnTo>
                      <a:pt x="0" y="49"/>
                    </a:lnTo>
                    <a:lnTo>
                      <a:pt x="27" y="86"/>
                    </a:lnTo>
                    <a:lnTo>
                      <a:pt x="80" y="66"/>
                    </a:lnTo>
                    <a:lnTo>
                      <a:pt x="39" y="39"/>
                    </a:lnTo>
                    <a:lnTo>
                      <a:pt x="96" y="57"/>
                    </a:lnTo>
                    <a:lnTo>
                      <a:pt x="134" y="0"/>
                    </a:lnTo>
                    <a:lnTo>
                      <a:pt x="54" y="30"/>
                    </a:lnTo>
                    <a:lnTo>
                      <a:pt x="96" y="57"/>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09" name="Freeform 141">
                <a:extLst>
                  <a:ext uri="{FF2B5EF4-FFF2-40B4-BE49-F238E27FC236}">
                    <a16:creationId xmlns:a16="http://schemas.microsoft.com/office/drawing/2014/main" id="{4F78A838-D33B-E34A-BD39-B44ACA836E86}"/>
                  </a:ext>
                </a:extLst>
              </p:cNvPr>
              <p:cNvSpPr>
                <a:spLocks/>
              </p:cNvSpPr>
              <p:nvPr/>
            </p:nvSpPr>
            <p:spPr bwMode="auto">
              <a:xfrm>
                <a:off x="3732" y="2553"/>
                <a:ext cx="112" cy="37"/>
              </a:xfrm>
              <a:custGeom>
                <a:avLst/>
                <a:gdLst/>
                <a:ahLst/>
                <a:cxnLst>
                  <a:cxn ang="0">
                    <a:pos x="50" y="27"/>
                  </a:cxn>
                  <a:cxn ang="0">
                    <a:pos x="84" y="57"/>
                  </a:cxn>
                  <a:cxn ang="0">
                    <a:pos x="111" y="18"/>
                  </a:cxn>
                  <a:cxn ang="0">
                    <a:pos x="54" y="0"/>
                  </a:cxn>
                  <a:cxn ang="0">
                    <a:pos x="27" y="39"/>
                  </a:cxn>
                  <a:cxn ang="0">
                    <a:pos x="61" y="69"/>
                  </a:cxn>
                  <a:cxn ang="0">
                    <a:pos x="27" y="39"/>
                  </a:cxn>
                  <a:cxn ang="0">
                    <a:pos x="0" y="77"/>
                  </a:cxn>
                  <a:cxn ang="0">
                    <a:pos x="61" y="69"/>
                  </a:cxn>
                  <a:cxn ang="0">
                    <a:pos x="50" y="27"/>
                  </a:cxn>
                </a:cxnLst>
                <a:rect l="0" t="0" r="r" b="b"/>
                <a:pathLst>
                  <a:path w="111" h="77">
                    <a:moveTo>
                      <a:pt x="50" y="27"/>
                    </a:moveTo>
                    <a:lnTo>
                      <a:pt x="84" y="57"/>
                    </a:lnTo>
                    <a:lnTo>
                      <a:pt x="111" y="18"/>
                    </a:lnTo>
                    <a:lnTo>
                      <a:pt x="54" y="0"/>
                    </a:lnTo>
                    <a:lnTo>
                      <a:pt x="27" y="39"/>
                    </a:lnTo>
                    <a:lnTo>
                      <a:pt x="61" y="69"/>
                    </a:lnTo>
                    <a:lnTo>
                      <a:pt x="27" y="39"/>
                    </a:lnTo>
                    <a:lnTo>
                      <a:pt x="0" y="77"/>
                    </a:lnTo>
                    <a:lnTo>
                      <a:pt x="61" y="69"/>
                    </a:lnTo>
                    <a:lnTo>
                      <a:pt x="50" y="27"/>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10" name="Freeform 142">
                <a:extLst>
                  <a:ext uri="{FF2B5EF4-FFF2-40B4-BE49-F238E27FC236}">
                    <a16:creationId xmlns:a16="http://schemas.microsoft.com/office/drawing/2014/main" id="{A9180694-F8E6-B04E-AA52-77032D02696B}"/>
                  </a:ext>
                </a:extLst>
              </p:cNvPr>
              <p:cNvSpPr>
                <a:spLocks/>
              </p:cNvSpPr>
              <p:nvPr/>
            </p:nvSpPr>
            <p:spPr bwMode="auto">
              <a:xfrm>
                <a:off x="3783" y="2554"/>
                <a:ext cx="173" cy="32"/>
              </a:xfrm>
              <a:custGeom>
                <a:avLst/>
                <a:gdLst/>
                <a:ahLst/>
                <a:cxnLst>
                  <a:cxn ang="0">
                    <a:pos x="87" y="51"/>
                  </a:cxn>
                  <a:cxn ang="0">
                    <a:pos x="61" y="15"/>
                  </a:cxn>
                  <a:cxn ang="0">
                    <a:pos x="0" y="22"/>
                  </a:cxn>
                  <a:cxn ang="0">
                    <a:pos x="11" y="64"/>
                  </a:cxn>
                  <a:cxn ang="0">
                    <a:pos x="72" y="56"/>
                  </a:cxn>
                  <a:cxn ang="0">
                    <a:pos x="45" y="20"/>
                  </a:cxn>
                  <a:cxn ang="0">
                    <a:pos x="87" y="51"/>
                  </a:cxn>
                  <a:cxn ang="0">
                    <a:pos x="173" y="0"/>
                  </a:cxn>
                  <a:cxn ang="0">
                    <a:pos x="61" y="15"/>
                  </a:cxn>
                  <a:cxn ang="0">
                    <a:pos x="87" y="51"/>
                  </a:cxn>
                </a:cxnLst>
                <a:rect l="0" t="0" r="r" b="b"/>
                <a:pathLst>
                  <a:path w="173" h="64">
                    <a:moveTo>
                      <a:pt x="87" y="51"/>
                    </a:moveTo>
                    <a:lnTo>
                      <a:pt x="61" y="15"/>
                    </a:lnTo>
                    <a:lnTo>
                      <a:pt x="0" y="22"/>
                    </a:lnTo>
                    <a:lnTo>
                      <a:pt x="11" y="64"/>
                    </a:lnTo>
                    <a:lnTo>
                      <a:pt x="72" y="56"/>
                    </a:lnTo>
                    <a:lnTo>
                      <a:pt x="45" y="20"/>
                    </a:lnTo>
                    <a:lnTo>
                      <a:pt x="87" y="51"/>
                    </a:lnTo>
                    <a:lnTo>
                      <a:pt x="173" y="0"/>
                    </a:lnTo>
                    <a:lnTo>
                      <a:pt x="61" y="15"/>
                    </a:lnTo>
                    <a:lnTo>
                      <a:pt x="87" y="51"/>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11" name="Freeform 143">
                <a:extLst>
                  <a:ext uri="{FF2B5EF4-FFF2-40B4-BE49-F238E27FC236}">
                    <a16:creationId xmlns:a16="http://schemas.microsoft.com/office/drawing/2014/main" id="{51A14D05-69EB-6844-BEE1-A077293D627D}"/>
                  </a:ext>
                </a:extLst>
              </p:cNvPr>
              <p:cNvSpPr>
                <a:spLocks/>
              </p:cNvSpPr>
              <p:nvPr/>
            </p:nvSpPr>
            <p:spPr bwMode="auto">
              <a:xfrm>
                <a:off x="3739" y="2563"/>
                <a:ext cx="129" cy="32"/>
              </a:xfrm>
              <a:custGeom>
                <a:avLst/>
                <a:gdLst/>
                <a:ahLst/>
                <a:cxnLst>
                  <a:cxn ang="0">
                    <a:pos x="74" y="21"/>
                  </a:cxn>
                  <a:cxn ang="0">
                    <a:pos x="88" y="57"/>
                  </a:cxn>
                  <a:cxn ang="0">
                    <a:pos x="131" y="31"/>
                  </a:cxn>
                  <a:cxn ang="0">
                    <a:pos x="89" y="0"/>
                  </a:cxn>
                  <a:cxn ang="0">
                    <a:pos x="46" y="26"/>
                  </a:cxn>
                  <a:cxn ang="0">
                    <a:pos x="59" y="62"/>
                  </a:cxn>
                  <a:cxn ang="0">
                    <a:pos x="46" y="26"/>
                  </a:cxn>
                  <a:cxn ang="0">
                    <a:pos x="0" y="52"/>
                  </a:cxn>
                  <a:cxn ang="0">
                    <a:pos x="59" y="62"/>
                  </a:cxn>
                  <a:cxn ang="0">
                    <a:pos x="74" y="21"/>
                  </a:cxn>
                </a:cxnLst>
                <a:rect l="0" t="0" r="r" b="b"/>
                <a:pathLst>
                  <a:path w="131" h="62">
                    <a:moveTo>
                      <a:pt x="74" y="21"/>
                    </a:moveTo>
                    <a:lnTo>
                      <a:pt x="88" y="57"/>
                    </a:lnTo>
                    <a:lnTo>
                      <a:pt x="131" y="31"/>
                    </a:lnTo>
                    <a:lnTo>
                      <a:pt x="89" y="0"/>
                    </a:lnTo>
                    <a:lnTo>
                      <a:pt x="46" y="26"/>
                    </a:lnTo>
                    <a:lnTo>
                      <a:pt x="59" y="62"/>
                    </a:lnTo>
                    <a:lnTo>
                      <a:pt x="46" y="26"/>
                    </a:lnTo>
                    <a:lnTo>
                      <a:pt x="0" y="52"/>
                    </a:lnTo>
                    <a:lnTo>
                      <a:pt x="59" y="62"/>
                    </a:lnTo>
                    <a:lnTo>
                      <a:pt x="74" y="21"/>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12" name="Freeform 144">
                <a:extLst>
                  <a:ext uri="{FF2B5EF4-FFF2-40B4-BE49-F238E27FC236}">
                    <a16:creationId xmlns:a16="http://schemas.microsoft.com/office/drawing/2014/main" id="{C7FF2219-5756-7E44-B73E-C1CB17FC432A}"/>
                  </a:ext>
                </a:extLst>
              </p:cNvPr>
              <p:cNvSpPr>
                <a:spLocks/>
              </p:cNvSpPr>
              <p:nvPr/>
            </p:nvSpPr>
            <p:spPr bwMode="auto">
              <a:xfrm>
                <a:off x="3797" y="2575"/>
                <a:ext cx="129" cy="26"/>
              </a:xfrm>
              <a:custGeom>
                <a:avLst/>
                <a:gdLst/>
                <a:ahLst/>
                <a:cxnLst>
                  <a:cxn ang="0">
                    <a:pos x="78" y="46"/>
                  </a:cxn>
                  <a:cxn ang="0">
                    <a:pos x="67" y="9"/>
                  </a:cxn>
                  <a:cxn ang="0">
                    <a:pos x="15" y="0"/>
                  </a:cxn>
                  <a:cxn ang="0">
                    <a:pos x="0" y="41"/>
                  </a:cxn>
                  <a:cxn ang="0">
                    <a:pos x="51" y="50"/>
                  </a:cxn>
                  <a:cxn ang="0">
                    <a:pos x="40" y="13"/>
                  </a:cxn>
                  <a:cxn ang="0">
                    <a:pos x="78" y="46"/>
                  </a:cxn>
                  <a:cxn ang="0">
                    <a:pos x="130" y="20"/>
                  </a:cxn>
                  <a:cxn ang="0">
                    <a:pos x="67" y="9"/>
                  </a:cxn>
                  <a:cxn ang="0">
                    <a:pos x="78" y="46"/>
                  </a:cxn>
                </a:cxnLst>
                <a:rect l="0" t="0" r="r" b="b"/>
                <a:pathLst>
                  <a:path w="130" h="50">
                    <a:moveTo>
                      <a:pt x="78" y="46"/>
                    </a:moveTo>
                    <a:lnTo>
                      <a:pt x="67" y="9"/>
                    </a:lnTo>
                    <a:lnTo>
                      <a:pt x="15" y="0"/>
                    </a:lnTo>
                    <a:lnTo>
                      <a:pt x="0" y="41"/>
                    </a:lnTo>
                    <a:lnTo>
                      <a:pt x="51" y="50"/>
                    </a:lnTo>
                    <a:lnTo>
                      <a:pt x="40" y="13"/>
                    </a:lnTo>
                    <a:lnTo>
                      <a:pt x="78" y="46"/>
                    </a:lnTo>
                    <a:lnTo>
                      <a:pt x="130" y="20"/>
                    </a:lnTo>
                    <a:lnTo>
                      <a:pt x="67" y="9"/>
                    </a:lnTo>
                    <a:lnTo>
                      <a:pt x="78" y="46"/>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13" name="Freeform 145">
                <a:extLst>
                  <a:ext uri="{FF2B5EF4-FFF2-40B4-BE49-F238E27FC236}">
                    <a16:creationId xmlns:a16="http://schemas.microsoft.com/office/drawing/2014/main" id="{1CFD69E2-81E0-A04C-A2B4-8EE3A72E5D49}"/>
                  </a:ext>
                </a:extLst>
              </p:cNvPr>
              <p:cNvSpPr>
                <a:spLocks/>
              </p:cNvSpPr>
              <p:nvPr/>
            </p:nvSpPr>
            <p:spPr bwMode="auto">
              <a:xfrm>
                <a:off x="3754" y="2581"/>
                <a:ext cx="122" cy="31"/>
              </a:xfrm>
              <a:custGeom>
                <a:avLst/>
                <a:gdLst/>
                <a:ahLst/>
                <a:cxnLst>
                  <a:cxn ang="0">
                    <a:pos x="73" y="20"/>
                  </a:cxn>
                  <a:cxn ang="0">
                    <a:pos x="78" y="57"/>
                  </a:cxn>
                  <a:cxn ang="0">
                    <a:pos x="122" y="33"/>
                  </a:cxn>
                  <a:cxn ang="0">
                    <a:pos x="84" y="0"/>
                  </a:cxn>
                  <a:cxn ang="0">
                    <a:pos x="40" y="23"/>
                  </a:cxn>
                  <a:cxn ang="0">
                    <a:pos x="46" y="59"/>
                  </a:cxn>
                  <a:cxn ang="0">
                    <a:pos x="40" y="23"/>
                  </a:cxn>
                  <a:cxn ang="0">
                    <a:pos x="0" y="44"/>
                  </a:cxn>
                  <a:cxn ang="0">
                    <a:pos x="46" y="59"/>
                  </a:cxn>
                  <a:cxn ang="0">
                    <a:pos x="73" y="20"/>
                  </a:cxn>
                </a:cxnLst>
                <a:rect l="0" t="0" r="r" b="b"/>
                <a:pathLst>
                  <a:path w="122" h="59">
                    <a:moveTo>
                      <a:pt x="73" y="20"/>
                    </a:moveTo>
                    <a:lnTo>
                      <a:pt x="78" y="57"/>
                    </a:lnTo>
                    <a:lnTo>
                      <a:pt x="122" y="33"/>
                    </a:lnTo>
                    <a:lnTo>
                      <a:pt x="84" y="0"/>
                    </a:lnTo>
                    <a:lnTo>
                      <a:pt x="40" y="23"/>
                    </a:lnTo>
                    <a:lnTo>
                      <a:pt x="46" y="59"/>
                    </a:lnTo>
                    <a:lnTo>
                      <a:pt x="40" y="23"/>
                    </a:lnTo>
                    <a:lnTo>
                      <a:pt x="0" y="44"/>
                    </a:lnTo>
                    <a:lnTo>
                      <a:pt x="46" y="59"/>
                    </a:lnTo>
                    <a:lnTo>
                      <a:pt x="73" y="20"/>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14" name="Freeform 146">
                <a:extLst>
                  <a:ext uri="{FF2B5EF4-FFF2-40B4-BE49-F238E27FC236}">
                    <a16:creationId xmlns:a16="http://schemas.microsoft.com/office/drawing/2014/main" id="{6CEDF1D2-B935-4A45-9746-34647DEBA391}"/>
                  </a:ext>
                </a:extLst>
              </p:cNvPr>
              <p:cNvSpPr>
                <a:spLocks/>
              </p:cNvSpPr>
              <p:nvPr/>
            </p:nvSpPr>
            <p:spPr bwMode="auto">
              <a:xfrm>
                <a:off x="3800" y="2590"/>
                <a:ext cx="143" cy="27"/>
              </a:xfrm>
              <a:custGeom>
                <a:avLst/>
                <a:gdLst/>
                <a:ahLst/>
                <a:cxnLst>
                  <a:cxn ang="0">
                    <a:pos x="65" y="55"/>
                  </a:cxn>
                  <a:cxn ang="0">
                    <a:pos x="70" y="15"/>
                  </a:cxn>
                  <a:cxn ang="0">
                    <a:pos x="27" y="0"/>
                  </a:cxn>
                  <a:cxn ang="0">
                    <a:pos x="0" y="39"/>
                  </a:cxn>
                  <a:cxn ang="0">
                    <a:pos x="44" y="54"/>
                  </a:cxn>
                  <a:cxn ang="0">
                    <a:pos x="49" y="13"/>
                  </a:cxn>
                  <a:cxn ang="0">
                    <a:pos x="65" y="55"/>
                  </a:cxn>
                  <a:cxn ang="0">
                    <a:pos x="143" y="38"/>
                  </a:cxn>
                  <a:cxn ang="0">
                    <a:pos x="70" y="15"/>
                  </a:cxn>
                  <a:cxn ang="0">
                    <a:pos x="65" y="55"/>
                  </a:cxn>
                </a:cxnLst>
                <a:rect l="0" t="0" r="r" b="b"/>
                <a:pathLst>
                  <a:path w="143" h="55">
                    <a:moveTo>
                      <a:pt x="65" y="55"/>
                    </a:moveTo>
                    <a:lnTo>
                      <a:pt x="70" y="15"/>
                    </a:lnTo>
                    <a:lnTo>
                      <a:pt x="27" y="0"/>
                    </a:lnTo>
                    <a:lnTo>
                      <a:pt x="0" y="39"/>
                    </a:lnTo>
                    <a:lnTo>
                      <a:pt x="44" y="54"/>
                    </a:lnTo>
                    <a:lnTo>
                      <a:pt x="49" y="13"/>
                    </a:lnTo>
                    <a:lnTo>
                      <a:pt x="65" y="55"/>
                    </a:lnTo>
                    <a:lnTo>
                      <a:pt x="143" y="38"/>
                    </a:lnTo>
                    <a:lnTo>
                      <a:pt x="70" y="15"/>
                    </a:lnTo>
                    <a:lnTo>
                      <a:pt x="65" y="55"/>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15" name="Freeform 147">
                <a:extLst>
                  <a:ext uri="{FF2B5EF4-FFF2-40B4-BE49-F238E27FC236}">
                    <a16:creationId xmlns:a16="http://schemas.microsoft.com/office/drawing/2014/main" id="{6E06D8EC-A351-4D4F-92F4-501355BF5A30}"/>
                  </a:ext>
                </a:extLst>
              </p:cNvPr>
              <p:cNvSpPr>
                <a:spLocks/>
              </p:cNvSpPr>
              <p:nvPr/>
            </p:nvSpPr>
            <p:spPr bwMode="auto">
              <a:xfrm>
                <a:off x="3739" y="2599"/>
                <a:ext cx="126" cy="26"/>
              </a:xfrm>
              <a:custGeom>
                <a:avLst/>
                <a:gdLst/>
                <a:ahLst/>
                <a:cxnLst>
                  <a:cxn ang="0">
                    <a:pos x="84" y="17"/>
                  </a:cxn>
                  <a:cxn ang="0">
                    <a:pos x="70" y="54"/>
                  </a:cxn>
                  <a:cxn ang="0">
                    <a:pos x="126" y="42"/>
                  </a:cxn>
                  <a:cxn ang="0">
                    <a:pos x="110" y="0"/>
                  </a:cxn>
                  <a:cxn ang="0">
                    <a:pos x="55" y="12"/>
                  </a:cxn>
                  <a:cxn ang="0">
                    <a:pos x="42" y="48"/>
                  </a:cxn>
                  <a:cxn ang="0">
                    <a:pos x="55" y="12"/>
                  </a:cxn>
                  <a:cxn ang="0">
                    <a:pos x="0" y="24"/>
                  </a:cxn>
                  <a:cxn ang="0">
                    <a:pos x="42" y="48"/>
                  </a:cxn>
                  <a:cxn ang="0">
                    <a:pos x="84" y="17"/>
                  </a:cxn>
                </a:cxnLst>
                <a:rect l="0" t="0" r="r" b="b"/>
                <a:pathLst>
                  <a:path w="126" h="54">
                    <a:moveTo>
                      <a:pt x="84" y="17"/>
                    </a:moveTo>
                    <a:lnTo>
                      <a:pt x="70" y="54"/>
                    </a:lnTo>
                    <a:lnTo>
                      <a:pt x="126" y="42"/>
                    </a:lnTo>
                    <a:lnTo>
                      <a:pt x="110" y="0"/>
                    </a:lnTo>
                    <a:lnTo>
                      <a:pt x="55" y="12"/>
                    </a:lnTo>
                    <a:lnTo>
                      <a:pt x="42" y="48"/>
                    </a:lnTo>
                    <a:lnTo>
                      <a:pt x="55" y="12"/>
                    </a:lnTo>
                    <a:lnTo>
                      <a:pt x="0" y="24"/>
                    </a:lnTo>
                    <a:lnTo>
                      <a:pt x="42" y="48"/>
                    </a:lnTo>
                    <a:lnTo>
                      <a:pt x="84" y="17"/>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16" name="Freeform 148">
                <a:extLst>
                  <a:ext uri="{FF2B5EF4-FFF2-40B4-BE49-F238E27FC236}">
                    <a16:creationId xmlns:a16="http://schemas.microsoft.com/office/drawing/2014/main" id="{E7E081B0-C7A0-AB45-9BC8-72DDF8E7AA82}"/>
                  </a:ext>
                </a:extLst>
              </p:cNvPr>
              <p:cNvSpPr>
                <a:spLocks/>
              </p:cNvSpPr>
              <p:nvPr/>
            </p:nvSpPr>
            <p:spPr bwMode="auto">
              <a:xfrm>
                <a:off x="3780" y="2607"/>
                <a:ext cx="153" cy="34"/>
              </a:xfrm>
              <a:custGeom>
                <a:avLst/>
                <a:gdLst/>
                <a:ahLst/>
                <a:cxnLst>
                  <a:cxn ang="0">
                    <a:pos x="57" y="60"/>
                  </a:cxn>
                  <a:cxn ang="0">
                    <a:pos x="80" y="24"/>
                  </a:cxn>
                  <a:cxn ang="0">
                    <a:pos x="42" y="0"/>
                  </a:cxn>
                  <a:cxn ang="0">
                    <a:pos x="0" y="31"/>
                  </a:cxn>
                  <a:cxn ang="0">
                    <a:pos x="38" y="55"/>
                  </a:cxn>
                  <a:cxn ang="0">
                    <a:pos x="61" y="18"/>
                  </a:cxn>
                  <a:cxn ang="0">
                    <a:pos x="57" y="60"/>
                  </a:cxn>
                  <a:cxn ang="0">
                    <a:pos x="152" y="66"/>
                  </a:cxn>
                  <a:cxn ang="0">
                    <a:pos x="80" y="24"/>
                  </a:cxn>
                  <a:cxn ang="0">
                    <a:pos x="57" y="60"/>
                  </a:cxn>
                </a:cxnLst>
                <a:rect l="0" t="0" r="r" b="b"/>
                <a:pathLst>
                  <a:path w="152" h="66">
                    <a:moveTo>
                      <a:pt x="57" y="60"/>
                    </a:moveTo>
                    <a:lnTo>
                      <a:pt x="80" y="24"/>
                    </a:lnTo>
                    <a:lnTo>
                      <a:pt x="42" y="0"/>
                    </a:lnTo>
                    <a:lnTo>
                      <a:pt x="0" y="31"/>
                    </a:lnTo>
                    <a:lnTo>
                      <a:pt x="38" y="55"/>
                    </a:lnTo>
                    <a:lnTo>
                      <a:pt x="61" y="18"/>
                    </a:lnTo>
                    <a:lnTo>
                      <a:pt x="57" y="60"/>
                    </a:lnTo>
                    <a:lnTo>
                      <a:pt x="152" y="66"/>
                    </a:lnTo>
                    <a:lnTo>
                      <a:pt x="80" y="24"/>
                    </a:lnTo>
                    <a:lnTo>
                      <a:pt x="57" y="60"/>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17" name="Freeform 149">
                <a:extLst>
                  <a:ext uri="{FF2B5EF4-FFF2-40B4-BE49-F238E27FC236}">
                    <a16:creationId xmlns:a16="http://schemas.microsoft.com/office/drawing/2014/main" id="{FBED81B6-8357-D74A-A22B-45D5EFA5B60F}"/>
                  </a:ext>
                </a:extLst>
              </p:cNvPr>
              <p:cNvSpPr>
                <a:spLocks/>
              </p:cNvSpPr>
              <p:nvPr/>
            </p:nvSpPr>
            <p:spPr bwMode="auto">
              <a:xfrm>
                <a:off x="3745" y="2612"/>
                <a:ext cx="96" cy="25"/>
              </a:xfrm>
              <a:custGeom>
                <a:avLst/>
                <a:gdLst/>
                <a:ahLst/>
                <a:cxnLst>
                  <a:cxn ang="0">
                    <a:pos x="70" y="20"/>
                  </a:cxn>
                  <a:cxn ang="0">
                    <a:pos x="38" y="45"/>
                  </a:cxn>
                  <a:cxn ang="0">
                    <a:pos x="93" y="49"/>
                  </a:cxn>
                  <a:cxn ang="0">
                    <a:pos x="97" y="7"/>
                  </a:cxn>
                  <a:cxn ang="0">
                    <a:pos x="42" y="3"/>
                  </a:cxn>
                  <a:cxn ang="0">
                    <a:pos x="9" y="28"/>
                  </a:cxn>
                  <a:cxn ang="0">
                    <a:pos x="42" y="3"/>
                  </a:cxn>
                  <a:cxn ang="0">
                    <a:pos x="0" y="0"/>
                  </a:cxn>
                  <a:cxn ang="0">
                    <a:pos x="9" y="28"/>
                  </a:cxn>
                  <a:cxn ang="0">
                    <a:pos x="70" y="20"/>
                  </a:cxn>
                </a:cxnLst>
                <a:rect l="0" t="0" r="r" b="b"/>
                <a:pathLst>
                  <a:path w="97" h="49">
                    <a:moveTo>
                      <a:pt x="70" y="20"/>
                    </a:moveTo>
                    <a:lnTo>
                      <a:pt x="38" y="45"/>
                    </a:lnTo>
                    <a:lnTo>
                      <a:pt x="93" y="49"/>
                    </a:lnTo>
                    <a:lnTo>
                      <a:pt x="97" y="7"/>
                    </a:lnTo>
                    <a:lnTo>
                      <a:pt x="42" y="3"/>
                    </a:lnTo>
                    <a:lnTo>
                      <a:pt x="9" y="28"/>
                    </a:lnTo>
                    <a:lnTo>
                      <a:pt x="42" y="3"/>
                    </a:lnTo>
                    <a:lnTo>
                      <a:pt x="0" y="0"/>
                    </a:lnTo>
                    <a:lnTo>
                      <a:pt x="9" y="28"/>
                    </a:lnTo>
                    <a:lnTo>
                      <a:pt x="70" y="20"/>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18" name="Freeform 150">
                <a:extLst>
                  <a:ext uri="{FF2B5EF4-FFF2-40B4-BE49-F238E27FC236}">
                    <a16:creationId xmlns:a16="http://schemas.microsoft.com/office/drawing/2014/main" id="{0277EF36-2007-8147-A603-7BAF1030BADA}"/>
                  </a:ext>
                </a:extLst>
              </p:cNvPr>
              <p:cNvSpPr>
                <a:spLocks/>
              </p:cNvSpPr>
              <p:nvPr/>
            </p:nvSpPr>
            <p:spPr bwMode="auto">
              <a:xfrm>
                <a:off x="3754" y="2622"/>
                <a:ext cx="82" cy="36"/>
              </a:xfrm>
              <a:custGeom>
                <a:avLst/>
                <a:gdLst/>
                <a:ahLst/>
                <a:cxnLst>
                  <a:cxn ang="0">
                    <a:pos x="23" y="48"/>
                  </a:cxn>
                  <a:cxn ang="0">
                    <a:pos x="69" y="26"/>
                  </a:cxn>
                  <a:cxn ang="0">
                    <a:pos x="61" y="0"/>
                  </a:cxn>
                  <a:cxn ang="0">
                    <a:pos x="0" y="8"/>
                  </a:cxn>
                  <a:cxn ang="0">
                    <a:pos x="8" y="34"/>
                  </a:cxn>
                  <a:cxn ang="0">
                    <a:pos x="53" y="12"/>
                  </a:cxn>
                  <a:cxn ang="0">
                    <a:pos x="23" y="48"/>
                  </a:cxn>
                  <a:cxn ang="0">
                    <a:pos x="82" y="71"/>
                  </a:cxn>
                  <a:cxn ang="0">
                    <a:pos x="69" y="26"/>
                  </a:cxn>
                  <a:cxn ang="0">
                    <a:pos x="23" y="48"/>
                  </a:cxn>
                </a:cxnLst>
                <a:rect l="0" t="0" r="r" b="b"/>
                <a:pathLst>
                  <a:path w="82" h="71">
                    <a:moveTo>
                      <a:pt x="23" y="48"/>
                    </a:moveTo>
                    <a:lnTo>
                      <a:pt x="69" y="26"/>
                    </a:lnTo>
                    <a:lnTo>
                      <a:pt x="61" y="0"/>
                    </a:lnTo>
                    <a:lnTo>
                      <a:pt x="0" y="8"/>
                    </a:lnTo>
                    <a:lnTo>
                      <a:pt x="8" y="34"/>
                    </a:lnTo>
                    <a:lnTo>
                      <a:pt x="53" y="12"/>
                    </a:lnTo>
                    <a:lnTo>
                      <a:pt x="23" y="48"/>
                    </a:lnTo>
                    <a:lnTo>
                      <a:pt x="82" y="71"/>
                    </a:lnTo>
                    <a:lnTo>
                      <a:pt x="69" y="26"/>
                    </a:lnTo>
                    <a:lnTo>
                      <a:pt x="23" y="48"/>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19" name="Freeform 151">
                <a:extLst>
                  <a:ext uri="{FF2B5EF4-FFF2-40B4-BE49-F238E27FC236}">
                    <a16:creationId xmlns:a16="http://schemas.microsoft.com/office/drawing/2014/main" id="{C2F1A194-802B-8446-8EE2-3911CAC6D26B}"/>
                  </a:ext>
                </a:extLst>
              </p:cNvPr>
              <p:cNvSpPr>
                <a:spLocks/>
              </p:cNvSpPr>
              <p:nvPr/>
            </p:nvSpPr>
            <p:spPr bwMode="auto">
              <a:xfrm>
                <a:off x="3735" y="2619"/>
                <a:ext cx="72" cy="28"/>
              </a:xfrm>
              <a:custGeom>
                <a:avLst/>
                <a:gdLst/>
                <a:ahLst/>
                <a:cxnLst>
                  <a:cxn ang="0">
                    <a:pos x="15" y="44"/>
                  </a:cxn>
                  <a:cxn ang="0">
                    <a:pos x="0" y="40"/>
                  </a:cxn>
                  <a:cxn ang="0">
                    <a:pos x="42" y="55"/>
                  </a:cxn>
                  <a:cxn ang="0">
                    <a:pos x="72" y="19"/>
                  </a:cxn>
                  <a:cxn ang="0">
                    <a:pos x="31" y="3"/>
                  </a:cxn>
                  <a:cxn ang="0">
                    <a:pos x="15" y="0"/>
                  </a:cxn>
                  <a:cxn ang="0">
                    <a:pos x="31" y="3"/>
                  </a:cxn>
                  <a:cxn ang="0">
                    <a:pos x="23" y="0"/>
                  </a:cxn>
                  <a:cxn ang="0">
                    <a:pos x="15" y="0"/>
                  </a:cxn>
                  <a:cxn ang="0">
                    <a:pos x="15" y="44"/>
                  </a:cxn>
                </a:cxnLst>
                <a:rect l="0" t="0" r="r" b="b"/>
                <a:pathLst>
                  <a:path w="72" h="55">
                    <a:moveTo>
                      <a:pt x="15" y="44"/>
                    </a:moveTo>
                    <a:lnTo>
                      <a:pt x="0" y="40"/>
                    </a:lnTo>
                    <a:lnTo>
                      <a:pt x="42" y="55"/>
                    </a:lnTo>
                    <a:lnTo>
                      <a:pt x="72" y="19"/>
                    </a:lnTo>
                    <a:lnTo>
                      <a:pt x="31" y="3"/>
                    </a:lnTo>
                    <a:lnTo>
                      <a:pt x="15" y="0"/>
                    </a:lnTo>
                    <a:lnTo>
                      <a:pt x="31" y="3"/>
                    </a:lnTo>
                    <a:lnTo>
                      <a:pt x="23" y="0"/>
                    </a:lnTo>
                    <a:lnTo>
                      <a:pt x="15" y="0"/>
                    </a:lnTo>
                    <a:lnTo>
                      <a:pt x="15" y="44"/>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20" name="Freeform 152">
                <a:extLst>
                  <a:ext uri="{FF2B5EF4-FFF2-40B4-BE49-F238E27FC236}">
                    <a16:creationId xmlns:a16="http://schemas.microsoft.com/office/drawing/2014/main" id="{858270EC-9FF2-5B42-8506-A164E1E7633B}"/>
                  </a:ext>
                </a:extLst>
              </p:cNvPr>
              <p:cNvSpPr>
                <a:spLocks/>
              </p:cNvSpPr>
              <p:nvPr/>
            </p:nvSpPr>
            <p:spPr bwMode="auto">
              <a:xfrm>
                <a:off x="3616" y="2619"/>
                <a:ext cx="133" cy="22"/>
              </a:xfrm>
              <a:custGeom>
                <a:avLst/>
                <a:gdLst/>
                <a:ahLst/>
                <a:cxnLst>
                  <a:cxn ang="0">
                    <a:pos x="26" y="41"/>
                  </a:cxn>
                  <a:cxn ang="0">
                    <a:pos x="13" y="44"/>
                  </a:cxn>
                  <a:cxn ang="0">
                    <a:pos x="133" y="44"/>
                  </a:cxn>
                  <a:cxn ang="0">
                    <a:pos x="133" y="0"/>
                  </a:cxn>
                  <a:cxn ang="0">
                    <a:pos x="13" y="0"/>
                  </a:cxn>
                  <a:cxn ang="0">
                    <a:pos x="0" y="2"/>
                  </a:cxn>
                  <a:cxn ang="0">
                    <a:pos x="13" y="0"/>
                  </a:cxn>
                  <a:cxn ang="0">
                    <a:pos x="7" y="1"/>
                  </a:cxn>
                  <a:cxn ang="0">
                    <a:pos x="0" y="2"/>
                  </a:cxn>
                  <a:cxn ang="0">
                    <a:pos x="26" y="41"/>
                  </a:cxn>
                </a:cxnLst>
                <a:rect l="0" t="0" r="r" b="b"/>
                <a:pathLst>
                  <a:path w="133" h="44">
                    <a:moveTo>
                      <a:pt x="26" y="41"/>
                    </a:moveTo>
                    <a:lnTo>
                      <a:pt x="13" y="44"/>
                    </a:lnTo>
                    <a:lnTo>
                      <a:pt x="133" y="44"/>
                    </a:lnTo>
                    <a:lnTo>
                      <a:pt x="133" y="0"/>
                    </a:lnTo>
                    <a:lnTo>
                      <a:pt x="13" y="0"/>
                    </a:lnTo>
                    <a:lnTo>
                      <a:pt x="0" y="2"/>
                    </a:lnTo>
                    <a:lnTo>
                      <a:pt x="13" y="0"/>
                    </a:lnTo>
                    <a:lnTo>
                      <a:pt x="7" y="1"/>
                    </a:lnTo>
                    <a:lnTo>
                      <a:pt x="0" y="2"/>
                    </a:lnTo>
                    <a:lnTo>
                      <a:pt x="26" y="41"/>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21" name="Freeform 153">
                <a:extLst>
                  <a:ext uri="{FF2B5EF4-FFF2-40B4-BE49-F238E27FC236}">
                    <a16:creationId xmlns:a16="http://schemas.microsoft.com/office/drawing/2014/main" id="{AB2FDABA-97DC-4A41-A05C-943334CB890E}"/>
                  </a:ext>
                </a:extLst>
              </p:cNvPr>
              <p:cNvSpPr>
                <a:spLocks/>
              </p:cNvSpPr>
              <p:nvPr/>
            </p:nvSpPr>
            <p:spPr bwMode="auto">
              <a:xfrm>
                <a:off x="3527" y="2620"/>
                <a:ext cx="116" cy="39"/>
              </a:xfrm>
              <a:custGeom>
                <a:avLst/>
                <a:gdLst/>
                <a:ahLst/>
                <a:cxnLst>
                  <a:cxn ang="0">
                    <a:pos x="19" y="33"/>
                  </a:cxn>
                  <a:cxn ang="0">
                    <a:pos x="63" y="57"/>
                  </a:cxn>
                  <a:cxn ang="0">
                    <a:pos x="116" y="39"/>
                  </a:cxn>
                  <a:cxn ang="0">
                    <a:pos x="90" y="0"/>
                  </a:cxn>
                  <a:cxn ang="0">
                    <a:pos x="36" y="18"/>
                  </a:cxn>
                  <a:cxn ang="0">
                    <a:pos x="80" y="43"/>
                  </a:cxn>
                  <a:cxn ang="0">
                    <a:pos x="19" y="33"/>
                  </a:cxn>
                  <a:cxn ang="0">
                    <a:pos x="0" y="78"/>
                  </a:cxn>
                  <a:cxn ang="0">
                    <a:pos x="63" y="57"/>
                  </a:cxn>
                  <a:cxn ang="0">
                    <a:pos x="19" y="33"/>
                  </a:cxn>
                </a:cxnLst>
                <a:rect l="0" t="0" r="r" b="b"/>
                <a:pathLst>
                  <a:path w="116" h="78">
                    <a:moveTo>
                      <a:pt x="19" y="33"/>
                    </a:moveTo>
                    <a:lnTo>
                      <a:pt x="63" y="57"/>
                    </a:lnTo>
                    <a:lnTo>
                      <a:pt x="116" y="39"/>
                    </a:lnTo>
                    <a:lnTo>
                      <a:pt x="90" y="0"/>
                    </a:lnTo>
                    <a:lnTo>
                      <a:pt x="36" y="18"/>
                    </a:lnTo>
                    <a:lnTo>
                      <a:pt x="80" y="43"/>
                    </a:lnTo>
                    <a:lnTo>
                      <a:pt x="19" y="33"/>
                    </a:lnTo>
                    <a:lnTo>
                      <a:pt x="0" y="78"/>
                    </a:lnTo>
                    <a:lnTo>
                      <a:pt x="63" y="57"/>
                    </a:lnTo>
                    <a:lnTo>
                      <a:pt x="19" y="33"/>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22" name="Freeform 154">
                <a:extLst>
                  <a:ext uri="{FF2B5EF4-FFF2-40B4-BE49-F238E27FC236}">
                    <a16:creationId xmlns:a16="http://schemas.microsoft.com/office/drawing/2014/main" id="{CFF858B0-FA11-ED42-B737-BDC8F72518D5}"/>
                  </a:ext>
                </a:extLst>
              </p:cNvPr>
              <p:cNvSpPr>
                <a:spLocks/>
              </p:cNvSpPr>
              <p:nvPr/>
            </p:nvSpPr>
            <p:spPr bwMode="auto">
              <a:xfrm>
                <a:off x="3544" y="2602"/>
                <a:ext cx="96" cy="40"/>
              </a:xfrm>
              <a:custGeom>
                <a:avLst/>
                <a:gdLst/>
                <a:ahLst/>
                <a:cxnLst>
                  <a:cxn ang="0">
                    <a:pos x="57" y="53"/>
                  </a:cxn>
                  <a:cxn ang="0">
                    <a:pos x="17" y="27"/>
                  </a:cxn>
                  <a:cxn ang="0">
                    <a:pos x="0" y="69"/>
                  </a:cxn>
                  <a:cxn ang="0">
                    <a:pos x="61" y="79"/>
                  </a:cxn>
                  <a:cxn ang="0">
                    <a:pos x="78" y="37"/>
                  </a:cxn>
                  <a:cxn ang="0">
                    <a:pos x="38" y="11"/>
                  </a:cxn>
                  <a:cxn ang="0">
                    <a:pos x="78" y="37"/>
                  </a:cxn>
                  <a:cxn ang="0">
                    <a:pos x="94" y="0"/>
                  </a:cxn>
                  <a:cxn ang="0">
                    <a:pos x="38" y="11"/>
                  </a:cxn>
                  <a:cxn ang="0">
                    <a:pos x="57" y="53"/>
                  </a:cxn>
                </a:cxnLst>
                <a:rect l="0" t="0" r="r" b="b"/>
                <a:pathLst>
                  <a:path w="94" h="79">
                    <a:moveTo>
                      <a:pt x="57" y="53"/>
                    </a:moveTo>
                    <a:lnTo>
                      <a:pt x="17" y="27"/>
                    </a:lnTo>
                    <a:lnTo>
                      <a:pt x="0" y="69"/>
                    </a:lnTo>
                    <a:lnTo>
                      <a:pt x="61" y="79"/>
                    </a:lnTo>
                    <a:lnTo>
                      <a:pt x="78" y="37"/>
                    </a:lnTo>
                    <a:lnTo>
                      <a:pt x="38" y="11"/>
                    </a:lnTo>
                    <a:lnTo>
                      <a:pt x="78" y="37"/>
                    </a:lnTo>
                    <a:lnTo>
                      <a:pt x="94" y="0"/>
                    </a:lnTo>
                    <a:lnTo>
                      <a:pt x="38" y="11"/>
                    </a:lnTo>
                    <a:lnTo>
                      <a:pt x="57" y="53"/>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23" name="Freeform 155">
                <a:extLst>
                  <a:ext uri="{FF2B5EF4-FFF2-40B4-BE49-F238E27FC236}">
                    <a16:creationId xmlns:a16="http://schemas.microsoft.com/office/drawing/2014/main" id="{86791657-F95B-5744-9C6D-8E0D6789AEB9}"/>
                  </a:ext>
                </a:extLst>
              </p:cNvPr>
              <p:cNvSpPr>
                <a:spLocks/>
              </p:cNvSpPr>
              <p:nvPr/>
            </p:nvSpPr>
            <p:spPr bwMode="auto">
              <a:xfrm>
                <a:off x="3493" y="2608"/>
                <a:ext cx="109" cy="32"/>
              </a:xfrm>
              <a:custGeom>
                <a:avLst/>
                <a:gdLst/>
                <a:ahLst/>
                <a:cxnLst>
                  <a:cxn ang="0">
                    <a:pos x="30" y="21"/>
                  </a:cxn>
                  <a:cxn ang="0">
                    <a:pos x="68" y="51"/>
                  </a:cxn>
                  <a:cxn ang="0">
                    <a:pos x="110" y="42"/>
                  </a:cxn>
                  <a:cxn ang="0">
                    <a:pos x="91" y="0"/>
                  </a:cxn>
                  <a:cxn ang="0">
                    <a:pos x="49" y="10"/>
                  </a:cxn>
                  <a:cxn ang="0">
                    <a:pos x="87" y="39"/>
                  </a:cxn>
                  <a:cxn ang="0">
                    <a:pos x="30" y="21"/>
                  </a:cxn>
                  <a:cxn ang="0">
                    <a:pos x="0" y="65"/>
                  </a:cxn>
                  <a:cxn ang="0">
                    <a:pos x="68" y="51"/>
                  </a:cxn>
                  <a:cxn ang="0">
                    <a:pos x="30" y="21"/>
                  </a:cxn>
                </a:cxnLst>
                <a:rect l="0" t="0" r="r" b="b"/>
                <a:pathLst>
                  <a:path w="110" h="65">
                    <a:moveTo>
                      <a:pt x="30" y="21"/>
                    </a:moveTo>
                    <a:lnTo>
                      <a:pt x="68" y="51"/>
                    </a:lnTo>
                    <a:lnTo>
                      <a:pt x="110" y="42"/>
                    </a:lnTo>
                    <a:lnTo>
                      <a:pt x="91" y="0"/>
                    </a:lnTo>
                    <a:lnTo>
                      <a:pt x="49" y="10"/>
                    </a:lnTo>
                    <a:lnTo>
                      <a:pt x="87" y="39"/>
                    </a:lnTo>
                    <a:lnTo>
                      <a:pt x="30" y="21"/>
                    </a:lnTo>
                    <a:lnTo>
                      <a:pt x="0" y="65"/>
                    </a:lnTo>
                    <a:lnTo>
                      <a:pt x="68" y="51"/>
                    </a:lnTo>
                    <a:lnTo>
                      <a:pt x="30" y="21"/>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24" name="Freeform 156">
                <a:extLst>
                  <a:ext uri="{FF2B5EF4-FFF2-40B4-BE49-F238E27FC236}">
                    <a16:creationId xmlns:a16="http://schemas.microsoft.com/office/drawing/2014/main" id="{3FED5CF7-A50E-0545-BBF4-C3E8E39045FD}"/>
                  </a:ext>
                </a:extLst>
              </p:cNvPr>
              <p:cNvSpPr>
                <a:spLocks/>
              </p:cNvSpPr>
              <p:nvPr/>
            </p:nvSpPr>
            <p:spPr bwMode="auto">
              <a:xfrm>
                <a:off x="3523" y="2594"/>
                <a:ext cx="99" cy="32"/>
              </a:xfrm>
              <a:custGeom>
                <a:avLst/>
                <a:gdLst/>
                <a:ahLst/>
                <a:cxnLst>
                  <a:cxn ang="0">
                    <a:pos x="50" y="42"/>
                  </a:cxn>
                  <a:cxn ang="0">
                    <a:pos x="25" y="12"/>
                  </a:cxn>
                  <a:cxn ang="0">
                    <a:pos x="0" y="48"/>
                  </a:cxn>
                  <a:cxn ang="0">
                    <a:pos x="57" y="66"/>
                  </a:cxn>
                  <a:cxn ang="0">
                    <a:pos x="82" y="30"/>
                  </a:cxn>
                  <a:cxn ang="0">
                    <a:pos x="57" y="0"/>
                  </a:cxn>
                  <a:cxn ang="0">
                    <a:pos x="82" y="30"/>
                  </a:cxn>
                  <a:cxn ang="0">
                    <a:pos x="99" y="4"/>
                  </a:cxn>
                  <a:cxn ang="0">
                    <a:pos x="57" y="0"/>
                  </a:cxn>
                  <a:cxn ang="0">
                    <a:pos x="50" y="42"/>
                  </a:cxn>
                </a:cxnLst>
                <a:rect l="0" t="0" r="r" b="b"/>
                <a:pathLst>
                  <a:path w="99" h="66">
                    <a:moveTo>
                      <a:pt x="50" y="42"/>
                    </a:moveTo>
                    <a:lnTo>
                      <a:pt x="25" y="12"/>
                    </a:lnTo>
                    <a:lnTo>
                      <a:pt x="0" y="48"/>
                    </a:lnTo>
                    <a:lnTo>
                      <a:pt x="57" y="66"/>
                    </a:lnTo>
                    <a:lnTo>
                      <a:pt x="82" y="30"/>
                    </a:lnTo>
                    <a:lnTo>
                      <a:pt x="57" y="0"/>
                    </a:lnTo>
                    <a:lnTo>
                      <a:pt x="82" y="30"/>
                    </a:lnTo>
                    <a:lnTo>
                      <a:pt x="99" y="4"/>
                    </a:lnTo>
                    <a:lnTo>
                      <a:pt x="57" y="0"/>
                    </a:lnTo>
                    <a:lnTo>
                      <a:pt x="50" y="42"/>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25" name="Freeform 157">
                <a:extLst>
                  <a:ext uri="{FF2B5EF4-FFF2-40B4-BE49-F238E27FC236}">
                    <a16:creationId xmlns:a16="http://schemas.microsoft.com/office/drawing/2014/main" id="{24D0C96C-3A89-FF42-9EE0-B20F9B433515}"/>
                  </a:ext>
                </a:extLst>
              </p:cNvPr>
              <p:cNvSpPr>
                <a:spLocks/>
              </p:cNvSpPr>
              <p:nvPr/>
            </p:nvSpPr>
            <p:spPr bwMode="auto">
              <a:xfrm>
                <a:off x="3449" y="2590"/>
                <a:ext cx="129" cy="23"/>
              </a:xfrm>
              <a:custGeom>
                <a:avLst/>
                <a:gdLst/>
                <a:ahLst/>
                <a:cxnLst>
                  <a:cxn ang="0">
                    <a:pos x="69" y="3"/>
                  </a:cxn>
                  <a:cxn ang="0">
                    <a:pos x="82" y="42"/>
                  </a:cxn>
                  <a:cxn ang="0">
                    <a:pos x="124" y="46"/>
                  </a:cxn>
                  <a:cxn ang="0">
                    <a:pos x="131" y="4"/>
                  </a:cxn>
                  <a:cxn ang="0">
                    <a:pos x="89" y="0"/>
                  </a:cxn>
                  <a:cxn ang="0">
                    <a:pos x="103" y="39"/>
                  </a:cxn>
                  <a:cxn ang="0">
                    <a:pos x="69" y="3"/>
                  </a:cxn>
                  <a:cxn ang="0">
                    <a:pos x="0" y="34"/>
                  </a:cxn>
                  <a:cxn ang="0">
                    <a:pos x="82" y="42"/>
                  </a:cxn>
                  <a:cxn ang="0">
                    <a:pos x="69" y="3"/>
                  </a:cxn>
                </a:cxnLst>
                <a:rect l="0" t="0" r="r" b="b"/>
                <a:pathLst>
                  <a:path w="131" h="46">
                    <a:moveTo>
                      <a:pt x="69" y="3"/>
                    </a:moveTo>
                    <a:lnTo>
                      <a:pt x="82" y="42"/>
                    </a:lnTo>
                    <a:lnTo>
                      <a:pt x="124" y="46"/>
                    </a:lnTo>
                    <a:lnTo>
                      <a:pt x="131" y="4"/>
                    </a:lnTo>
                    <a:lnTo>
                      <a:pt x="89" y="0"/>
                    </a:lnTo>
                    <a:lnTo>
                      <a:pt x="103" y="39"/>
                    </a:lnTo>
                    <a:lnTo>
                      <a:pt x="69" y="3"/>
                    </a:lnTo>
                    <a:lnTo>
                      <a:pt x="0" y="34"/>
                    </a:lnTo>
                    <a:lnTo>
                      <a:pt x="82" y="42"/>
                    </a:lnTo>
                    <a:lnTo>
                      <a:pt x="69" y="3"/>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26" name="Freeform 158">
                <a:extLst>
                  <a:ext uri="{FF2B5EF4-FFF2-40B4-BE49-F238E27FC236}">
                    <a16:creationId xmlns:a16="http://schemas.microsoft.com/office/drawing/2014/main" id="{E92B51EB-D970-CC47-A45F-8DCB55AAB43E}"/>
                  </a:ext>
                </a:extLst>
              </p:cNvPr>
              <p:cNvSpPr>
                <a:spLocks/>
              </p:cNvSpPr>
              <p:nvPr/>
            </p:nvSpPr>
            <p:spPr bwMode="auto">
              <a:xfrm>
                <a:off x="3517" y="2584"/>
                <a:ext cx="112" cy="28"/>
              </a:xfrm>
              <a:custGeom>
                <a:avLst/>
                <a:gdLst/>
                <a:ahLst/>
                <a:cxnLst>
                  <a:cxn ang="0">
                    <a:pos x="40" y="35"/>
                  </a:cxn>
                  <a:cxn ang="0">
                    <a:pos x="41" y="0"/>
                  </a:cxn>
                  <a:cxn ang="0">
                    <a:pos x="0" y="20"/>
                  </a:cxn>
                  <a:cxn ang="0">
                    <a:pos x="34" y="56"/>
                  </a:cxn>
                  <a:cxn ang="0">
                    <a:pos x="76" y="37"/>
                  </a:cxn>
                  <a:cxn ang="0">
                    <a:pos x="78" y="2"/>
                  </a:cxn>
                  <a:cxn ang="0">
                    <a:pos x="76" y="37"/>
                  </a:cxn>
                  <a:cxn ang="0">
                    <a:pos x="112" y="19"/>
                  </a:cxn>
                  <a:cxn ang="0">
                    <a:pos x="78" y="2"/>
                  </a:cxn>
                  <a:cxn ang="0">
                    <a:pos x="40" y="35"/>
                  </a:cxn>
                </a:cxnLst>
                <a:rect l="0" t="0" r="r" b="b"/>
                <a:pathLst>
                  <a:path w="112" h="56">
                    <a:moveTo>
                      <a:pt x="40" y="35"/>
                    </a:moveTo>
                    <a:lnTo>
                      <a:pt x="41" y="0"/>
                    </a:lnTo>
                    <a:lnTo>
                      <a:pt x="0" y="20"/>
                    </a:lnTo>
                    <a:lnTo>
                      <a:pt x="34" y="56"/>
                    </a:lnTo>
                    <a:lnTo>
                      <a:pt x="76" y="37"/>
                    </a:lnTo>
                    <a:lnTo>
                      <a:pt x="78" y="2"/>
                    </a:lnTo>
                    <a:lnTo>
                      <a:pt x="76" y="37"/>
                    </a:lnTo>
                    <a:lnTo>
                      <a:pt x="112" y="19"/>
                    </a:lnTo>
                    <a:lnTo>
                      <a:pt x="78" y="2"/>
                    </a:lnTo>
                    <a:lnTo>
                      <a:pt x="40" y="35"/>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27" name="Freeform 159">
                <a:extLst>
                  <a:ext uri="{FF2B5EF4-FFF2-40B4-BE49-F238E27FC236}">
                    <a16:creationId xmlns:a16="http://schemas.microsoft.com/office/drawing/2014/main" id="{85E20EDD-775A-1B43-9A1B-245F428CCBB3}"/>
                  </a:ext>
                </a:extLst>
              </p:cNvPr>
              <p:cNvSpPr>
                <a:spLocks/>
              </p:cNvSpPr>
              <p:nvPr/>
            </p:nvSpPr>
            <p:spPr bwMode="auto">
              <a:xfrm>
                <a:off x="3493" y="2576"/>
                <a:ext cx="102" cy="25"/>
              </a:xfrm>
              <a:custGeom>
                <a:avLst/>
                <a:gdLst/>
                <a:ahLst/>
                <a:cxnLst>
                  <a:cxn ang="0">
                    <a:pos x="40" y="0"/>
                  </a:cxn>
                  <a:cxn ang="0">
                    <a:pos x="36" y="35"/>
                  </a:cxn>
                  <a:cxn ang="0">
                    <a:pos x="65" y="50"/>
                  </a:cxn>
                  <a:cxn ang="0">
                    <a:pos x="103" y="17"/>
                  </a:cxn>
                  <a:cxn ang="0">
                    <a:pos x="74" y="1"/>
                  </a:cxn>
                  <a:cxn ang="0">
                    <a:pos x="70" y="36"/>
                  </a:cxn>
                  <a:cxn ang="0">
                    <a:pos x="40" y="0"/>
                  </a:cxn>
                  <a:cxn ang="0">
                    <a:pos x="0" y="15"/>
                  </a:cxn>
                  <a:cxn ang="0">
                    <a:pos x="36" y="35"/>
                  </a:cxn>
                  <a:cxn ang="0">
                    <a:pos x="40" y="0"/>
                  </a:cxn>
                </a:cxnLst>
                <a:rect l="0" t="0" r="r" b="b"/>
                <a:pathLst>
                  <a:path w="103" h="50">
                    <a:moveTo>
                      <a:pt x="40" y="0"/>
                    </a:moveTo>
                    <a:lnTo>
                      <a:pt x="36" y="35"/>
                    </a:lnTo>
                    <a:lnTo>
                      <a:pt x="65" y="50"/>
                    </a:lnTo>
                    <a:lnTo>
                      <a:pt x="103" y="17"/>
                    </a:lnTo>
                    <a:lnTo>
                      <a:pt x="74" y="1"/>
                    </a:lnTo>
                    <a:lnTo>
                      <a:pt x="70" y="36"/>
                    </a:lnTo>
                    <a:lnTo>
                      <a:pt x="40" y="0"/>
                    </a:lnTo>
                    <a:lnTo>
                      <a:pt x="0" y="15"/>
                    </a:lnTo>
                    <a:lnTo>
                      <a:pt x="36" y="35"/>
                    </a:lnTo>
                    <a:lnTo>
                      <a:pt x="40" y="0"/>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28" name="Freeform 160">
                <a:extLst>
                  <a:ext uri="{FF2B5EF4-FFF2-40B4-BE49-F238E27FC236}">
                    <a16:creationId xmlns:a16="http://schemas.microsoft.com/office/drawing/2014/main" id="{6FDF3995-A27C-0D40-A327-0AD33C6AF2D4}"/>
                  </a:ext>
                </a:extLst>
              </p:cNvPr>
              <p:cNvSpPr>
                <a:spLocks/>
              </p:cNvSpPr>
              <p:nvPr/>
            </p:nvSpPr>
            <p:spPr bwMode="auto">
              <a:xfrm>
                <a:off x="3533" y="2567"/>
                <a:ext cx="103" cy="27"/>
              </a:xfrm>
              <a:custGeom>
                <a:avLst/>
                <a:gdLst/>
                <a:ahLst/>
                <a:cxnLst>
                  <a:cxn ang="0">
                    <a:pos x="32" y="27"/>
                  </a:cxn>
                  <a:cxn ang="0">
                    <a:pos x="46" y="0"/>
                  </a:cxn>
                  <a:cxn ang="0">
                    <a:pos x="0" y="18"/>
                  </a:cxn>
                  <a:cxn ang="0">
                    <a:pos x="30" y="54"/>
                  </a:cxn>
                  <a:cxn ang="0">
                    <a:pos x="76" y="36"/>
                  </a:cxn>
                  <a:cxn ang="0">
                    <a:pos x="89" y="9"/>
                  </a:cxn>
                  <a:cxn ang="0">
                    <a:pos x="76" y="36"/>
                  </a:cxn>
                  <a:cxn ang="0">
                    <a:pos x="103" y="26"/>
                  </a:cxn>
                  <a:cxn ang="0">
                    <a:pos x="89" y="9"/>
                  </a:cxn>
                  <a:cxn ang="0">
                    <a:pos x="32" y="27"/>
                  </a:cxn>
                </a:cxnLst>
                <a:rect l="0" t="0" r="r" b="b"/>
                <a:pathLst>
                  <a:path w="103" h="54">
                    <a:moveTo>
                      <a:pt x="32" y="27"/>
                    </a:moveTo>
                    <a:lnTo>
                      <a:pt x="46" y="0"/>
                    </a:lnTo>
                    <a:lnTo>
                      <a:pt x="0" y="18"/>
                    </a:lnTo>
                    <a:lnTo>
                      <a:pt x="30" y="54"/>
                    </a:lnTo>
                    <a:lnTo>
                      <a:pt x="76" y="36"/>
                    </a:lnTo>
                    <a:lnTo>
                      <a:pt x="89" y="9"/>
                    </a:lnTo>
                    <a:lnTo>
                      <a:pt x="76" y="36"/>
                    </a:lnTo>
                    <a:lnTo>
                      <a:pt x="103" y="26"/>
                    </a:lnTo>
                    <a:lnTo>
                      <a:pt x="89" y="9"/>
                    </a:lnTo>
                    <a:lnTo>
                      <a:pt x="32" y="27"/>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29" name="Freeform 161">
                <a:extLst>
                  <a:ext uri="{FF2B5EF4-FFF2-40B4-BE49-F238E27FC236}">
                    <a16:creationId xmlns:a16="http://schemas.microsoft.com/office/drawing/2014/main" id="{CC9B51AA-B15D-8143-8F5F-C253816023A4}"/>
                  </a:ext>
                </a:extLst>
              </p:cNvPr>
              <p:cNvSpPr>
                <a:spLocks/>
              </p:cNvSpPr>
              <p:nvPr/>
            </p:nvSpPr>
            <p:spPr bwMode="auto">
              <a:xfrm>
                <a:off x="3519" y="2621"/>
                <a:ext cx="299" cy="139"/>
              </a:xfrm>
              <a:custGeom>
                <a:avLst/>
                <a:gdLst/>
                <a:ahLst/>
                <a:cxnLst>
                  <a:cxn ang="0">
                    <a:pos x="79" y="28"/>
                  </a:cxn>
                  <a:cxn ang="0">
                    <a:pos x="75" y="61"/>
                  </a:cxn>
                  <a:cxn ang="0">
                    <a:pos x="63" y="91"/>
                  </a:cxn>
                  <a:cxn ang="0">
                    <a:pos x="46" y="121"/>
                  </a:cxn>
                  <a:cxn ang="0">
                    <a:pos x="29" y="150"/>
                  </a:cxn>
                  <a:cxn ang="0">
                    <a:pos x="12" y="180"/>
                  </a:cxn>
                  <a:cxn ang="0">
                    <a:pos x="0" y="212"/>
                  </a:cxn>
                  <a:cxn ang="0">
                    <a:pos x="0" y="243"/>
                  </a:cxn>
                  <a:cxn ang="0">
                    <a:pos x="12" y="276"/>
                  </a:cxn>
                  <a:cxn ang="0">
                    <a:pos x="21" y="256"/>
                  </a:cxn>
                  <a:cxn ang="0">
                    <a:pos x="39" y="235"/>
                  </a:cxn>
                  <a:cxn ang="0">
                    <a:pos x="58" y="217"/>
                  </a:cxn>
                  <a:cxn ang="0">
                    <a:pos x="81" y="200"/>
                  </a:cxn>
                  <a:cxn ang="0">
                    <a:pos x="100" y="184"/>
                  </a:cxn>
                  <a:cxn ang="0">
                    <a:pos x="117" y="169"/>
                  </a:cxn>
                  <a:cxn ang="0">
                    <a:pos x="128" y="156"/>
                  </a:cxn>
                  <a:cxn ang="0">
                    <a:pos x="130" y="144"/>
                  </a:cxn>
                  <a:cxn ang="0">
                    <a:pos x="134" y="154"/>
                  </a:cxn>
                  <a:cxn ang="0">
                    <a:pos x="130" y="163"/>
                  </a:cxn>
                  <a:cxn ang="0">
                    <a:pos x="128" y="175"/>
                  </a:cxn>
                  <a:cxn ang="0">
                    <a:pos x="132" y="192"/>
                  </a:cxn>
                  <a:cxn ang="0">
                    <a:pos x="138" y="204"/>
                  </a:cxn>
                  <a:cxn ang="0">
                    <a:pos x="143" y="214"/>
                  </a:cxn>
                  <a:cxn ang="0">
                    <a:pos x="149" y="223"/>
                  </a:cxn>
                  <a:cxn ang="0">
                    <a:pos x="157" y="231"/>
                  </a:cxn>
                  <a:cxn ang="0">
                    <a:pos x="166" y="239"/>
                  </a:cxn>
                  <a:cxn ang="0">
                    <a:pos x="176" y="245"/>
                  </a:cxn>
                  <a:cxn ang="0">
                    <a:pos x="191" y="252"/>
                  </a:cxn>
                  <a:cxn ang="0">
                    <a:pos x="208" y="258"/>
                  </a:cxn>
                  <a:cxn ang="0">
                    <a:pos x="203" y="223"/>
                  </a:cxn>
                  <a:cxn ang="0">
                    <a:pos x="208" y="191"/>
                  </a:cxn>
                  <a:cxn ang="0">
                    <a:pos x="222" y="160"/>
                  </a:cxn>
                  <a:cxn ang="0">
                    <a:pos x="241" y="130"/>
                  </a:cxn>
                  <a:cxn ang="0">
                    <a:pos x="262" y="98"/>
                  </a:cxn>
                  <a:cxn ang="0">
                    <a:pos x="281" y="69"/>
                  </a:cxn>
                  <a:cxn ang="0">
                    <a:pos x="294" y="36"/>
                  </a:cxn>
                  <a:cxn ang="0">
                    <a:pos x="298" y="2"/>
                  </a:cxn>
                  <a:cxn ang="0">
                    <a:pos x="271" y="2"/>
                  </a:cxn>
                  <a:cxn ang="0">
                    <a:pos x="243" y="1"/>
                  </a:cxn>
                  <a:cxn ang="0">
                    <a:pos x="216" y="1"/>
                  </a:cxn>
                  <a:cxn ang="0">
                    <a:pos x="189" y="0"/>
                  </a:cxn>
                  <a:cxn ang="0">
                    <a:pos x="163" y="0"/>
                  </a:cxn>
                  <a:cxn ang="0">
                    <a:pos x="134" y="1"/>
                  </a:cxn>
                  <a:cxn ang="0">
                    <a:pos x="107" y="2"/>
                  </a:cxn>
                  <a:cxn ang="0">
                    <a:pos x="79" y="5"/>
                  </a:cxn>
                  <a:cxn ang="0">
                    <a:pos x="77" y="8"/>
                  </a:cxn>
                  <a:cxn ang="0">
                    <a:pos x="77" y="13"/>
                  </a:cxn>
                  <a:cxn ang="0">
                    <a:pos x="77" y="21"/>
                  </a:cxn>
                  <a:cxn ang="0">
                    <a:pos x="79" y="28"/>
                  </a:cxn>
                </a:cxnLst>
                <a:rect l="0" t="0" r="r" b="b"/>
                <a:pathLst>
                  <a:path w="298" h="276">
                    <a:moveTo>
                      <a:pt x="79" y="28"/>
                    </a:moveTo>
                    <a:lnTo>
                      <a:pt x="75" y="61"/>
                    </a:lnTo>
                    <a:lnTo>
                      <a:pt x="63" y="91"/>
                    </a:lnTo>
                    <a:lnTo>
                      <a:pt x="46" y="121"/>
                    </a:lnTo>
                    <a:lnTo>
                      <a:pt x="29" y="150"/>
                    </a:lnTo>
                    <a:lnTo>
                      <a:pt x="12" y="180"/>
                    </a:lnTo>
                    <a:lnTo>
                      <a:pt x="0" y="212"/>
                    </a:lnTo>
                    <a:lnTo>
                      <a:pt x="0" y="243"/>
                    </a:lnTo>
                    <a:lnTo>
                      <a:pt x="12" y="276"/>
                    </a:lnTo>
                    <a:lnTo>
                      <a:pt x="21" y="256"/>
                    </a:lnTo>
                    <a:lnTo>
                      <a:pt x="39" y="235"/>
                    </a:lnTo>
                    <a:lnTo>
                      <a:pt x="58" y="217"/>
                    </a:lnTo>
                    <a:lnTo>
                      <a:pt x="81" y="200"/>
                    </a:lnTo>
                    <a:lnTo>
                      <a:pt x="100" y="184"/>
                    </a:lnTo>
                    <a:lnTo>
                      <a:pt x="117" y="169"/>
                    </a:lnTo>
                    <a:lnTo>
                      <a:pt x="128" y="156"/>
                    </a:lnTo>
                    <a:lnTo>
                      <a:pt x="130" y="144"/>
                    </a:lnTo>
                    <a:lnTo>
                      <a:pt x="134" y="154"/>
                    </a:lnTo>
                    <a:lnTo>
                      <a:pt x="130" y="163"/>
                    </a:lnTo>
                    <a:lnTo>
                      <a:pt x="128" y="175"/>
                    </a:lnTo>
                    <a:lnTo>
                      <a:pt x="132" y="192"/>
                    </a:lnTo>
                    <a:lnTo>
                      <a:pt x="138" y="204"/>
                    </a:lnTo>
                    <a:lnTo>
                      <a:pt x="143" y="214"/>
                    </a:lnTo>
                    <a:lnTo>
                      <a:pt x="149" y="223"/>
                    </a:lnTo>
                    <a:lnTo>
                      <a:pt x="157" y="231"/>
                    </a:lnTo>
                    <a:lnTo>
                      <a:pt x="166" y="239"/>
                    </a:lnTo>
                    <a:lnTo>
                      <a:pt x="176" y="245"/>
                    </a:lnTo>
                    <a:lnTo>
                      <a:pt x="191" y="252"/>
                    </a:lnTo>
                    <a:lnTo>
                      <a:pt x="208" y="258"/>
                    </a:lnTo>
                    <a:lnTo>
                      <a:pt x="203" y="223"/>
                    </a:lnTo>
                    <a:lnTo>
                      <a:pt x="208" y="191"/>
                    </a:lnTo>
                    <a:lnTo>
                      <a:pt x="222" y="160"/>
                    </a:lnTo>
                    <a:lnTo>
                      <a:pt x="241" y="130"/>
                    </a:lnTo>
                    <a:lnTo>
                      <a:pt x="262" y="98"/>
                    </a:lnTo>
                    <a:lnTo>
                      <a:pt x="281" y="69"/>
                    </a:lnTo>
                    <a:lnTo>
                      <a:pt x="294" y="36"/>
                    </a:lnTo>
                    <a:lnTo>
                      <a:pt x="298" y="2"/>
                    </a:lnTo>
                    <a:lnTo>
                      <a:pt x="271" y="2"/>
                    </a:lnTo>
                    <a:lnTo>
                      <a:pt x="243" y="1"/>
                    </a:lnTo>
                    <a:lnTo>
                      <a:pt x="216" y="1"/>
                    </a:lnTo>
                    <a:lnTo>
                      <a:pt x="189" y="0"/>
                    </a:lnTo>
                    <a:lnTo>
                      <a:pt x="163" y="0"/>
                    </a:lnTo>
                    <a:lnTo>
                      <a:pt x="134" y="1"/>
                    </a:lnTo>
                    <a:lnTo>
                      <a:pt x="107" y="2"/>
                    </a:lnTo>
                    <a:lnTo>
                      <a:pt x="79" y="5"/>
                    </a:lnTo>
                    <a:lnTo>
                      <a:pt x="77" y="8"/>
                    </a:lnTo>
                    <a:lnTo>
                      <a:pt x="77" y="13"/>
                    </a:lnTo>
                    <a:lnTo>
                      <a:pt x="77" y="21"/>
                    </a:lnTo>
                    <a:lnTo>
                      <a:pt x="79" y="28"/>
                    </a:lnTo>
                    <a:close/>
                  </a:path>
                </a:pathLst>
              </a:custGeom>
              <a:solidFill>
                <a:srgbClr val="007FE5"/>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30" name="Freeform 162">
                <a:extLst>
                  <a:ext uri="{FF2B5EF4-FFF2-40B4-BE49-F238E27FC236}">
                    <a16:creationId xmlns:a16="http://schemas.microsoft.com/office/drawing/2014/main" id="{1936736B-D090-9440-A0AC-2F9B4E761C09}"/>
                  </a:ext>
                </a:extLst>
              </p:cNvPr>
              <p:cNvSpPr>
                <a:spLocks/>
              </p:cNvSpPr>
              <p:nvPr/>
            </p:nvSpPr>
            <p:spPr bwMode="auto">
              <a:xfrm>
                <a:off x="3565" y="2558"/>
                <a:ext cx="258" cy="88"/>
              </a:xfrm>
              <a:custGeom>
                <a:avLst/>
                <a:gdLst/>
                <a:ahLst/>
                <a:cxnLst>
                  <a:cxn ang="0">
                    <a:pos x="130" y="175"/>
                  </a:cxn>
                  <a:cxn ang="0">
                    <a:pos x="157" y="174"/>
                  </a:cxn>
                  <a:cxn ang="0">
                    <a:pos x="180" y="169"/>
                  </a:cxn>
                  <a:cxn ang="0">
                    <a:pos x="201" y="161"/>
                  </a:cxn>
                  <a:cxn ang="0">
                    <a:pos x="220" y="149"/>
                  </a:cxn>
                  <a:cxn ang="0">
                    <a:pos x="237" y="136"/>
                  </a:cxn>
                  <a:cxn ang="0">
                    <a:pos x="248" y="122"/>
                  </a:cxn>
                  <a:cxn ang="0">
                    <a:pos x="256" y="106"/>
                  </a:cxn>
                  <a:cxn ang="0">
                    <a:pos x="258" y="88"/>
                  </a:cxn>
                  <a:cxn ang="0">
                    <a:pos x="256" y="70"/>
                  </a:cxn>
                  <a:cxn ang="0">
                    <a:pos x="248" y="54"/>
                  </a:cxn>
                  <a:cxn ang="0">
                    <a:pos x="237" y="39"/>
                  </a:cxn>
                  <a:cxn ang="0">
                    <a:pos x="220" y="26"/>
                  </a:cxn>
                  <a:cxn ang="0">
                    <a:pos x="201" y="15"/>
                  </a:cxn>
                  <a:cxn ang="0">
                    <a:pos x="180" y="6"/>
                  </a:cxn>
                  <a:cxn ang="0">
                    <a:pos x="157" y="1"/>
                  </a:cxn>
                  <a:cxn ang="0">
                    <a:pos x="130" y="0"/>
                  </a:cxn>
                  <a:cxn ang="0">
                    <a:pos x="103" y="1"/>
                  </a:cxn>
                  <a:cxn ang="0">
                    <a:pos x="78" y="6"/>
                  </a:cxn>
                  <a:cxn ang="0">
                    <a:pos x="57" y="15"/>
                  </a:cxn>
                  <a:cxn ang="0">
                    <a:pos x="38" y="26"/>
                  </a:cxn>
                  <a:cxn ang="0">
                    <a:pos x="21" y="39"/>
                  </a:cxn>
                  <a:cxn ang="0">
                    <a:pos x="10" y="54"/>
                  </a:cxn>
                  <a:cxn ang="0">
                    <a:pos x="2" y="70"/>
                  </a:cxn>
                  <a:cxn ang="0">
                    <a:pos x="0" y="88"/>
                  </a:cxn>
                  <a:cxn ang="0">
                    <a:pos x="2" y="106"/>
                  </a:cxn>
                  <a:cxn ang="0">
                    <a:pos x="10" y="122"/>
                  </a:cxn>
                  <a:cxn ang="0">
                    <a:pos x="21" y="136"/>
                  </a:cxn>
                  <a:cxn ang="0">
                    <a:pos x="38" y="149"/>
                  </a:cxn>
                  <a:cxn ang="0">
                    <a:pos x="57" y="161"/>
                  </a:cxn>
                  <a:cxn ang="0">
                    <a:pos x="78" y="169"/>
                  </a:cxn>
                  <a:cxn ang="0">
                    <a:pos x="103" y="174"/>
                  </a:cxn>
                  <a:cxn ang="0">
                    <a:pos x="130" y="175"/>
                  </a:cxn>
                </a:cxnLst>
                <a:rect l="0" t="0" r="r" b="b"/>
                <a:pathLst>
                  <a:path w="258" h="175">
                    <a:moveTo>
                      <a:pt x="130" y="175"/>
                    </a:moveTo>
                    <a:lnTo>
                      <a:pt x="157" y="174"/>
                    </a:lnTo>
                    <a:lnTo>
                      <a:pt x="180" y="169"/>
                    </a:lnTo>
                    <a:lnTo>
                      <a:pt x="201" y="161"/>
                    </a:lnTo>
                    <a:lnTo>
                      <a:pt x="220" y="149"/>
                    </a:lnTo>
                    <a:lnTo>
                      <a:pt x="237" y="136"/>
                    </a:lnTo>
                    <a:lnTo>
                      <a:pt x="248" y="122"/>
                    </a:lnTo>
                    <a:lnTo>
                      <a:pt x="256" y="106"/>
                    </a:lnTo>
                    <a:lnTo>
                      <a:pt x="258" y="88"/>
                    </a:lnTo>
                    <a:lnTo>
                      <a:pt x="256" y="70"/>
                    </a:lnTo>
                    <a:lnTo>
                      <a:pt x="248" y="54"/>
                    </a:lnTo>
                    <a:lnTo>
                      <a:pt x="237" y="39"/>
                    </a:lnTo>
                    <a:lnTo>
                      <a:pt x="220" y="26"/>
                    </a:lnTo>
                    <a:lnTo>
                      <a:pt x="201" y="15"/>
                    </a:lnTo>
                    <a:lnTo>
                      <a:pt x="180" y="6"/>
                    </a:lnTo>
                    <a:lnTo>
                      <a:pt x="157" y="1"/>
                    </a:lnTo>
                    <a:lnTo>
                      <a:pt x="130" y="0"/>
                    </a:lnTo>
                    <a:lnTo>
                      <a:pt x="103" y="1"/>
                    </a:lnTo>
                    <a:lnTo>
                      <a:pt x="78" y="6"/>
                    </a:lnTo>
                    <a:lnTo>
                      <a:pt x="57" y="15"/>
                    </a:lnTo>
                    <a:lnTo>
                      <a:pt x="38" y="26"/>
                    </a:lnTo>
                    <a:lnTo>
                      <a:pt x="21" y="39"/>
                    </a:lnTo>
                    <a:lnTo>
                      <a:pt x="10" y="54"/>
                    </a:lnTo>
                    <a:lnTo>
                      <a:pt x="2" y="70"/>
                    </a:lnTo>
                    <a:lnTo>
                      <a:pt x="0" y="88"/>
                    </a:lnTo>
                    <a:lnTo>
                      <a:pt x="2" y="106"/>
                    </a:lnTo>
                    <a:lnTo>
                      <a:pt x="10" y="122"/>
                    </a:lnTo>
                    <a:lnTo>
                      <a:pt x="21" y="136"/>
                    </a:lnTo>
                    <a:lnTo>
                      <a:pt x="38" y="149"/>
                    </a:lnTo>
                    <a:lnTo>
                      <a:pt x="57" y="161"/>
                    </a:lnTo>
                    <a:lnTo>
                      <a:pt x="78" y="169"/>
                    </a:lnTo>
                    <a:lnTo>
                      <a:pt x="103" y="174"/>
                    </a:lnTo>
                    <a:lnTo>
                      <a:pt x="130" y="175"/>
                    </a:lnTo>
                    <a:close/>
                  </a:path>
                </a:pathLst>
              </a:custGeom>
              <a:solidFill>
                <a:srgbClr val="E0B71E"/>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31" name="Freeform 163">
                <a:extLst>
                  <a:ext uri="{FF2B5EF4-FFF2-40B4-BE49-F238E27FC236}">
                    <a16:creationId xmlns:a16="http://schemas.microsoft.com/office/drawing/2014/main" id="{7A41D1B3-2736-4143-81E3-BD5296E6AF9C}"/>
                  </a:ext>
                </a:extLst>
              </p:cNvPr>
              <p:cNvSpPr>
                <a:spLocks/>
              </p:cNvSpPr>
              <p:nvPr/>
            </p:nvSpPr>
            <p:spPr bwMode="auto">
              <a:xfrm>
                <a:off x="3694" y="2603"/>
                <a:ext cx="136" cy="46"/>
              </a:xfrm>
              <a:custGeom>
                <a:avLst/>
                <a:gdLst/>
                <a:ahLst/>
                <a:cxnLst>
                  <a:cxn ang="0">
                    <a:pos x="120" y="0"/>
                  </a:cxn>
                  <a:cxn ang="0">
                    <a:pos x="120" y="0"/>
                  </a:cxn>
                  <a:cxn ang="0">
                    <a:pos x="120" y="18"/>
                  </a:cxn>
                  <a:cxn ang="0">
                    <a:pos x="112" y="33"/>
                  </a:cxn>
                  <a:cxn ang="0">
                    <a:pos x="101" y="46"/>
                  </a:cxn>
                  <a:cxn ang="0">
                    <a:pos x="86" y="59"/>
                  </a:cxn>
                  <a:cxn ang="0">
                    <a:pos x="67" y="69"/>
                  </a:cxn>
                  <a:cxn ang="0">
                    <a:pos x="48" y="77"/>
                  </a:cxn>
                  <a:cxn ang="0">
                    <a:pos x="27" y="82"/>
                  </a:cxn>
                  <a:cxn ang="0">
                    <a:pos x="0" y="82"/>
                  </a:cxn>
                  <a:cxn ang="0">
                    <a:pos x="0" y="92"/>
                  </a:cxn>
                  <a:cxn ang="0">
                    <a:pos x="27" y="90"/>
                  </a:cxn>
                  <a:cxn ang="0">
                    <a:pos x="51" y="85"/>
                  </a:cxn>
                  <a:cxn ang="0">
                    <a:pos x="74" y="77"/>
                  </a:cxn>
                  <a:cxn ang="0">
                    <a:pos x="93" y="64"/>
                  </a:cxn>
                  <a:cxn ang="0">
                    <a:pos x="112" y="51"/>
                  </a:cxn>
                  <a:cxn ang="0">
                    <a:pos x="124" y="35"/>
                  </a:cxn>
                  <a:cxn ang="0">
                    <a:pos x="132" y="18"/>
                  </a:cxn>
                  <a:cxn ang="0">
                    <a:pos x="135" y="0"/>
                  </a:cxn>
                  <a:cxn ang="0">
                    <a:pos x="135" y="0"/>
                  </a:cxn>
                  <a:cxn ang="0">
                    <a:pos x="120" y="0"/>
                  </a:cxn>
                </a:cxnLst>
                <a:rect l="0" t="0" r="r" b="b"/>
                <a:pathLst>
                  <a:path w="135" h="92">
                    <a:moveTo>
                      <a:pt x="120" y="0"/>
                    </a:moveTo>
                    <a:lnTo>
                      <a:pt x="120" y="0"/>
                    </a:lnTo>
                    <a:lnTo>
                      <a:pt x="120" y="18"/>
                    </a:lnTo>
                    <a:lnTo>
                      <a:pt x="112" y="33"/>
                    </a:lnTo>
                    <a:lnTo>
                      <a:pt x="101" y="46"/>
                    </a:lnTo>
                    <a:lnTo>
                      <a:pt x="86" y="59"/>
                    </a:lnTo>
                    <a:lnTo>
                      <a:pt x="67" y="69"/>
                    </a:lnTo>
                    <a:lnTo>
                      <a:pt x="48" y="77"/>
                    </a:lnTo>
                    <a:lnTo>
                      <a:pt x="27" y="82"/>
                    </a:lnTo>
                    <a:lnTo>
                      <a:pt x="0" y="82"/>
                    </a:lnTo>
                    <a:lnTo>
                      <a:pt x="0" y="92"/>
                    </a:lnTo>
                    <a:lnTo>
                      <a:pt x="27" y="90"/>
                    </a:lnTo>
                    <a:lnTo>
                      <a:pt x="51" y="85"/>
                    </a:lnTo>
                    <a:lnTo>
                      <a:pt x="74" y="77"/>
                    </a:lnTo>
                    <a:lnTo>
                      <a:pt x="93" y="64"/>
                    </a:lnTo>
                    <a:lnTo>
                      <a:pt x="112" y="51"/>
                    </a:lnTo>
                    <a:lnTo>
                      <a:pt x="124" y="35"/>
                    </a:lnTo>
                    <a:lnTo>
                      <a:pt x="132" y="18"/>
                    </a:lnTo>
                    <a:lnTo>
                      <a:pt x="135" y="0"/>
                    </a:lnTo>
                    <a:lnTo>
                      <a:pt x="135" y="0"/>
                    </a:lnTo>
                    <a:lnTo>
                      <a:pt x="120" y="0"/>
                    </a:lnTo>
                    <a:close/>
                  </a:path>
                </a:pathLst>
              </a:custGeom>
              <a:solidFill>
                <a:srgbClr val="B26600"/>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32" name="Freeform 164">
                <a:extLst>
                  <a:ext uri="{FF2B5EF4-FFF2-40B4-BE49-F238E27FC236}">
                    <a16:creationId xmlns:a16="http://schemas.microsoft.com/office/drawing/2014/main" id="{9D7E68F8-3862-C744-ADE1-00E7FE1EE698}"/>
                  </a:ext>
                </a:extLst>
              </p:cNvPr>
              <p:cNvSpPr>
                <a:spLocks/>
              </p:cNvSpPr>
              <p:nvPr/>
            </p:nvSpPr>
            <p:spPr bwMode="auto">
              <a:xfrm>
                <a:off x="3694" y="2554"/>
                <a:ext cx="136" cy="49"/>
              </a:xfrm>
              <a:custGeom>
                <a:avLst/>
                <a:gdLst/>
                <a:ahLst/>
                <a:cxnLst>
                  <a:cxn ang="0">
                    <a:pos x="0" y="10"/>
                  </a:cxn>
                  <a:cxn ang="0">
                    <a:pos x="0" y="10"/>
                  </a:cxn>
                  <a:cxn ang="0">
                    <a:pos x="27" y="10"/>
                  </a:cxn>
                  <a:cxn ang="0">
                    <a:pos x="48" y="15"/>
                  </a:cxn>
                  <a:cxn ang="0">
                    <a:pos x="67" y="24"/>
                  </a:cxn>
                  <a:cxn ang="0">
                    <a:pos x="86" y="33"/>
                  </a:cxn>
                  <a:cxn ang="0">
                    <a:pos x="101" y="46"/>
                  </a:cxn>
                  <a:cxn ang="0">
                    <a:pos x="112" y="61"/>
                  </a:cxn>
                  <a:cxn ang="0">
                    <a:pos x="120" y="75"/>
                  </a:cxn>
                  <a:cxn ang="0">
                    <a:pos x="120" y="93"/>
                  </a:cxn>
                  <a:cxn ang="0">
                    <a:pos x="135" y="93"/>
                  </a:cxn>
                  <a:cxn ang="0">
                    <a:pos x="132" y="75"/>
                  </a:cxn>
                  <a:cxn ang="0">
                    <a:pos x="124" y="58"/>
                  </a:cxn>
                  <a:cxn ang="0">
                    <a:pos x="112" y="41"/>
                  </a:cxn>
                  <a:cxn ang="0">
                    <a:pos x="93" y="28"/>
                  </a:cxn>
                  <a:cxn ang="0">
                    <a:pos x="74" y="16"/>
                  </a:cxn>
                  <a:cxn ang="0">
                    <a:pos x="51" y="7"/>
                  </a:cxn>
                  <a:cxn ang="0">
                    <a:pos x="27" y="2"/>
                  </a:cxn>
                  <a:cxn ang="0">
                    <a:pos x="0" y="0"/>
                  </a:cxn>
                  <a:cxn ang="0">
                    <a:pos x="0" y="0"/>
                  </a:cxn>
                  <a:cxn ang="0">
                    <a:pos x="0" y="10"/>
                  </a:cxn>
                </a:cxnLst>
                <a:rect l="0" t="0" r="r" b="b"/>
                <a:pathLst>
                  <a:path w="135" h="93">
                    <a:moveTo>
                      <a:pt x="0" y="10"/>
                    </a:moveTo>
                    <a:lnTo>
                      <a:pt x="0" y="10"/>
                    </a:lnTo>
                    <a:lnTo>
                      <a:pt x="27" y="10"/>
                    </a:lnTo>
                    <a:lnTo>
                      <a:pt x="48" y="15"/>
                    </a:lnTo>
                    <a:lnTo>
                      <a:pt x="67" y="24"/>
                    </a:lnTo>
                    <a:lnTo>
                      <a:pt x="86" y="33"/>
                    </a:lnTo>
                    <a:lnTo>
                      <a:pt x="101" y="46"/>
                    </a:lnTo>
                    <a:lnTo>
                      <a:pt x="112" y="61"/>
                    </a:lnTo>
                    <a:lnTo>
                      <a:pt x="120" y="75"/>
                    </a:lnTo>
                    <a:lnTo>
                      <a:pt x="120" y="93"/>
                    </a:lnTo>
                    <a:lnTo>
                      <a:pt x="135" y="93"/>
                    </a:lnTo>
                    <a:lnTo>
                      <a:pt x="132" y="75"/>
                    </a:lnTo>
                    <a:lnTo>
                      <a:pt x="124" y="58"/>
                    </a:lnTo>
                    <a:lnTo>
                      <a:pt x="112" y="41"/>
                    </a:lnTo>
                    <a:lnTo>
                      <a:pt x="93" y="28"/>
                    </a:lnTo>
                    <a:lnTo>
                      <a:pt x="74" y="16"/>
                    </a:lnTo>
                    <a:lnTo>
                      <a:pt x="51" y="7"/>
                    </a:lnTo>
                    <a:lnTo>
                      <a:pt x="27" y="2"/>
                    </a:lnTo>
                    <a:lnTo>
                      <a:pt x="0" y="0"/>
                    </a:lnTo>
                    <a:lnTo>
                      <a:pt x="0" y="0"/>
                    </a:lnTo>
                    <a:lnTo>
                      <a:pt x="0" y="10"/>
                    </a:lnTo>
                    <a:close/>
                  </a:path>
                </a:pathLst>
              </a:custGeom>
              <a:solidFill>
                <a:srgbClr val="B26600"/>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33" name="Freeform 165">
                <a:extLst>
                  <a:ext uri="{FF2B5EF4-FFF2-40B4-BE49-F238E27FC236}">
                    <a16:creationId xmlns:a16="http://schemas.microsoft.com/office/drawing/2014/main" id="{70CBB2E0-6E25-9D44-B8EA-6830832AE445}"/>
                  </a:ext>
                </a:extLst>
              </p:cNvPr>
              <p:cNvSpPr>
                <a:spLocks/>
              </p:cNvSpPr>
              <p:nvPr/>
            </p:nvSpPr>
            <p:spPr bwMode="auto">
              <a:xfrm>
                <a:off x="3558" y="2554"/>
                <a:ext cx="136" cy="49"/>
              </a:xfrm>
              <a:custGeom>
                <a:avLst/>
                <a:gdLst/>
                <a:ahLst/>
                <a:cxnLst>
                  <a:cxn ang="0">
                    <a:pos x="15" y="93"/>
                  </a:cxn>
                  <a:cxn ang="0">
                    <a:pos x="15" y="93"/>
                  </a:cxn>
                  <a:cxn ang="0">
                    <a:pos x="15" y="75"/>
                  </a:cxn>
                  <a:cxn ang="0">
                    <a:pos x="22" y="61"/>
                  </a:cxn>
                  <a:cxn ang="0">
                    <a:pos x="34" y="46"/>
                  </a:cxn>
                  <a:cxn ang="0">
                    <a:pos x="49" y="33"/>
                  </a:cxn>
                  <a:cxn ang="0">
                    <a:pos x="68" y="24"/>
                  </a:cxn>
                  <a:cxn ang="0">
                    <a:pos x="87" y="15"/>
                  </a:cxn>
                  <a:cxn ang="0">
                    <a:pos x="110" y="10"/>
                  </a:cxn>
                  <a:cxn ang="0">
                    <a:pos x="137" y="10"/>
                  </a:cxn>
                  <a:cxn ang="0">
                    <a:pos x="137" y="0"/>
                  </a:cxn>
                  <a:cxn ang="0">
                    <a:pos x="110" y="2"/>
                  </a:cxn>
                  <a:cxn ang="0">
                    <a:pos x="84" y="7"/>
                  </a:cxn>
                  <a:cxn ang="0">
                    <a:pos x="61" y="16"/>
                  </a:cxn>
                  <a:cxn ang="0">
                    <a:pos x="42" y="28"/>
                  </a:cxn>
                  <a:cxn ang="0">
                    <a:pos x="22" y="41"/>
                  </a:cxn>
                  <a:cxn ang="0">
                    <a:pos x="11" y="58"/>
                  </a:cxn>
                  <a:cxn ang="0">
                    <a:pos x="3" y="75"/>
                  </a:cxn>
                  <a:cxn ang="0">
                    <a:pos x="0" y="93"/>
                  </a:cxn>
                  <a:cxn ang="0">
                    <a:pos x="0" y="93"/>
                  </a:cxn>
                  <a:cxn ang="0">
                    <a:pos x="15" y="93"/>
                  </a:cxn>
                </a:cxnLst>
                <a:rect l="0" t="0" r="r" b="b"/>
                <a:pathLst>
                  <a:path w="137" h="93">
                    <a:moveTo>
                      <a:pt x="15" y="93"/>
                    </a:moveTo>
                    <a:lnTo>
                      <a:pt x="15" y="93"/>
                    </a:lnTo>
                    <a:lnTo>
                      <a:pt x="15" y="75"/>
                    </a:lnTo>
                    <a:lnTo>
                      <a:pt x="22" y="61"/>
                    </a:lnTo>
                    <a:lnTo>
                      <a:pt x="34" y="46"/>
                    </a:lnTo>
                    <a:lnTo>
                      <a:pt x="49" y="33"/>
                    </a:lnTo>
                    <a:lnTo>
                      <a:pt x="68" y="24"/>
                    </a:lnTo>
                    <a:lnTo>
                      <a:pt x="87" y="15"/>
                    </a:lnTo>
                    <a:lnTo>
                      <a:pt x="110" y="10"/>
                    </a:lnTo>
                    <a:lnTo>
                      <a:pt x="137" y="10"/>
                    </a:lnTo>
                    <a:lnTo>
                      <a:pt x="137" y="0"/>
                    </a:lnTo>
                    <a:lnTo>
                      <a:pt x="110" y="2"/>
                    </a:lnTo>
                    <a:lnTo>
                      <a:pt x="84" y="7"/>
                    </a:lnTo>
                    <a:lnTo>
                      <a:pt x="61" y="16"/>
                    </a:lnTo>
                    <a:lnTo>
                      <a:pt x="42" y="28"/>
                    </a:lnTo>
                    <a:lnTo>
                      <a:pt x="22" y="41"/>
                    </a:lnTo>
                    <a:lnTo>
                      <a:pt x="11" y="58"/>
                    </a:lnTo>
                    <a:lnTo>
                      <a:pt x="3" y="75"/>
                    </a:lnTo>
                    <a:lnTo>
                      <a:pt x="0" y="93"/>
                    </a:lnTo>
                    <a:lnTo>
                      <a:pt x="0" y="93"/>
                    </a:lnTo>
                    <a:lnTo>
                      <a:pt x="15" y="93"/>
                    </a:lnTo>
                    <a:close/>
                  </a:path>
                </a:pathLst>
              </a:custGeom>
              <a:solidFill>
                <a:srgbClr val="B26600"/>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34" name="Freeform 166">
                <a:extLst>
                  <a:ext uri="{FF2B5EF4-FFF2-40B4-BE49-F238E27FC236}">
                    <a16:creationId xmlns:a16="http://schemas.microsoft.com/office/drawing/2014/main" id="{E058470B-2E48-6244-B7C2-778020EA8C33}"/>
                  </a:ext>
                </a:extLst>
              </p:cNvPr>
              <p:cNvSpPr>
                <a:spLocks/>
              </p:cNvSpPr>
              <p:nvPr/>
            </p:nvSpPr>
            <p:spPr bwMode="auto">
              <a:xfrm>
                <a:off x="3558" y="2603"/>
                <a:ext cx="136" cy="46"/>
              </a:xfrm>
              <a:custGeom>
                <a:avLst/>
                <a:gdLst/>
                <a:ahLst/>
                <a:cxnLst>
                  <a:cxn ang="0">
                    <a:pos x="137" y="82"/>
                  </a:cxn>
                  <a:cxn ang="0">
                    <a:pos x="137" y="82"/>
                  </a:cxn>
                  <a:cxn ang="0">
                    <a:pos x="110" y="82"/>
                  </a:cxn>
                  <a:cxn ang="0">
                    <a:pos x="87" y="77"/>
                  </a:cxn>
                  <a:cxn ang="0">
                    <a:pos x="68" y="69"/>
                  </a:cxn>
                  <a:cxn ang="0">
                    <a:pos x="49" y="59"/>
                  </a:cxn>
                  <a:cxn ang="0">
                    <a:pos x="34" y="46"/>
                  </a:cxn>
                  <a:cxn ang="0">
                    <a:pos x="22" y="33"/>
                  </a:cxn>
                  <a:cxn ang="0">
                    <a:pos x="15" y="18"/>
                  </a:cxn>
                  <a:cxn ang="0">
                    <a:pos x="15" y="0"/>
                  </a:cxn>
                  <a:cxn ang="0">
                    <a:pos x="0" y="0"/>
                  </a:cxn>
                  <a:cxn ang="0">
                    <a:pos x="3" y="18"/>
                  </a:cxn>
                  <a:cxn ang="0">
                    <a:pos x="11" y="35"/>
                  </a:cxn>
                  <a:cxn ang="0">
                    <a:pos x="22" y="51"/>
                  </a:cxn>
                  <a:cxn ang="0">
                    <a:pos x="42" y="64"/>
                  </a:cxn>
                  <a:cxn ang="0">
                    <a:pos x="61" y="77"/>
                  </a:cxn>
                  <a:cxn ang="0">
                    <a:pos x="84" y="85"/>
                  </a:cxn>
                  <a:cxn ang="0">
                    <a:pos x="110" y="90"/>
                  </a:cxn>
                  <a:cxn ang="0">
                    <a:pos x="137" y="92"/>
                  </a:cxn>
                  <a:cxn ang="0">
                    <a:pos x="137" y="92"/>
                  </a:cxn>
                  <a:cxn ang="0">
                    <a:pos x="137" y="82"/>
                  </a:cxn>
                </a:cxnLst>
                <a:rect l="0" t="0" r="r" b="b"/>
                <a:pathLst>
                  <a:path w="137" h="92">
                    <a:moveTo>
                      <a:pt x="137" y="82"/>
                    </a:moveTo>
                    <a:lnTo>
                      <a:pt x="137" y="82"/>
                    </a:lnTo>
                    <a:lnTo>
                      <a:pt x="110" y="82"/>
                    </a:lnTo>
                    <a:lnTo>
                      <a:pt x="87" y="77"/>
                    </a:lnTo>
                    <a:lnTo>
                      <a:pt x="68" y="69"/>
                    </a:lnTo>
                    <a:lnTo>
                      <a:pt x="49" y="59"/>
                    </a:lnTo>
                    <a:lnTo>
                      <a:pt x="34" y="46"/>
                    </a:lnTo>
                    <a:lnTo>
                      <a:pt x="22" y="33"/>
                    </a:lnTo>
                    <a:lnTo>
                      <a:pt x="15" y="18"/>
                    </a:lnTo>
                    <a:lnTo>
                      <a:pt x="15" y="0"/>
                    </a:lnTo>
                    <a:lnTo>
                      <a:pt x="0" y="0"/>
                    </a:lnTo>
                    <a:lnTo>
                      <a:pt x="3" y="18"/>
                    </a:lnTo>
                    <a:lnTo>
                      <a:pt x="11" y="35"/>
                    </a:lnTo>
                    <a:lnTo>
                      <a:pt x="22" y="51"/>
                    </a:lnTo>
                    <a:lnTo>
                      <a:pt x="42" y="64"/>
                    </a:lnTo>
                    <a:lnTo>
                      <a:pt x="61" y="77"/>
                    </a:lnTo>
                    <a:lnTo>
                      <a:pt x="84" y="85"/>
                    </a:lnTo>
                    <a:lnTo>
                      <a:pt x="110" y="90"/>
                    </a:lnTo>
                    <a:lnTo>
                      <a:pt x="137" y="92"/>
                    </a:lnTo>
                    <a:lnTo>
                      <a:pt x="137" y="92"/>
                    </a:lnTo>
                    <a:lnTo>
                      <a:pt x="137" y="82"/>
                    </a:lnTo>
                    <a:close/>
                  </a:path>
                </a:pathLst>
              </a:custGeom>
              <a:solidFill>
                <a:srgbClr val="B26600"/>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grpSp>
      </p:grpSp>
      <p:sp>
        <p:nvSpPr>
          <p:cNvPr id="1389579" name="Text Box 11">
            <a:extLst>
              <a:ext uri="{FF2B5EF4-FFF2-40B4-BE49-F238E27FC236}">
                <a16:creationId xmlns:a16="http://schemas.microsoft.com/office/drawing/2014/main" id="{4B08CF7A-D520-1645-9B46-242AFD8B3C90}"/>
              </a:ext>
            </a:extLst>
          </p:cNvPr>
          <p:cNvSpPr txBox="1">
            <a:spLocks noChangeArrowheads="1"/>
          </p:cNvSpPr>
          <p:nvPr/>
        </p:nvSpPr>
        <p:spPr bwMode="auto">
          <a:xfrm>
            <a:off x="5685184" y="3104530"/>
            <a:ext cx="2052638" cy="914930"/>
          </a:xfrm>
          <a:prstGeom prst="rect">
            <a:avLst/>
          </a:prstGeom>
          <a:noFill/>
          <a:ln w="12700" cap="sq">
            <a:noFill/>
            <a:miter lim="800000"/>
            <a:headEnd/>
            <a:tailEnd/>
          </a:ln>
          <a:effectLst/>
        </p:spPr>
        <p:txBody>
          <a:bodyPr>
            <a:spAutoFit/>
          </a:bodyPr>
          <a:lstStyle/>
          <a:p>
            <a:pPr algn="ctr">
              <a:lnSpc>
                <a:spcPct val="80000"/>
              </a:lnSpc>
              <a:defRPr/>
            </a:pPr>
            <a:r>
              <a:rPr lang="fr-FR" sz="2200">
                <a:latin typeface="Helvetica" charset="0"/>
              </a:rPr>
              <a:t>requirements, </a:t>
            </a:r>
          </a:p>
          <a:p>
            <a:pPr algn="ctr">
              <a:lnSpc>
                <a:spcPct val="80000"/>
              </a:lnSpc>
              <a:defRPr/>
            </a:pPr>
            <a:r>
              <a:rPr lang="fr-FR" sz="2200">
                <a:latin typeface="Helvetica" charset="0"/>
              </a:rPr>
              <a:t>constraints,</a:t>
            </a:r>
          </a:p>
          <a:p>
            <a:pPr algn="ctr">
              <a:lnSpc>
                <a:spcPct val="80000"/>
              </a:lnSpc>
              <a:defRPr/>
            </a:pPr>
            <a:r>
              <a:rPr lang="fr-FR" sz="2200">
                <a:latin typeface="Helvetica" charset="0"/>
              </a:rPr>
              <a:t>assumptions</a:t>
            </a:r>
            <a:endParaRPr lang="fr-FR">
              <a:effectLst>
                <a:outerShdw blurRad="38100" dist="38100" dir="2700000" algn="tl">
                  <a:srgbClr val="000000"/>
                </a:outerShdw>
              </a:effectLst>
              <a:latin typeface="Helvetica" charset="0"/>
            </a:endParaRPr>
          </a:p>
        </p:txBody>
      </p:sp>
      <p:sp>
        <p:nvSpPr>
          <p:cNvPr id="1389580" name="Line 12">
            <a:extLst>
              <a:ext uri="{FF2B5EF4-FFF2-40B4-BE49-F238E27FC236}">
                <a16:creationId xmlns:a16="http://schemas.microsoft.com/office/drawing/2014/main" id="{526D5D8F-2CDC-1948-995F-9E3CA8D6E386}"/>
              </a:ext>
            </a:extLst>
          </p:cNvPr>
          <p:cNvSpPr>
            <a:spLocks noChangeShapeType="1"/>
          </p:cNvSpPr>
          <p:nvPr/>
        </p:nvSpPr>
        <p:spPr bwMode="auto">
          <a:xfrm flipH="1">
            <a:off x="6475759" y="2372692"/>
            <a:ext cx="0" cy="685800"/>
          </a:xfrm>
          <a:prstGeom prst="line">
            <a:avLst/>
          </a:prstGeom>
          <a:noFill/>
          <a:ln w="28575" cap="sq">
            <a:solidFill>
              <a:schemeClr val="accent2"/>
            </a:solidFill>
            <a:round/>
            <a:headEnd type="triangle" w="med" len="med"/>
            <a:tailEnd/>
          </a:ln>
          <a:effectLst/>
        </p:spPr>
        <p:txBody>
          <a:bodyPr anchor="ctr">
            <a:spAutoFit/>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581" name="Line 13">
            <a:extLst>
              <a:ext uri="{FF2B5EF4-FFF2-40B4-BE49-F238E27FC236}">
                <a16:creationId xmlns:a16="http://schemas.microsoft.com/office/drawing/2014/main" id="{8C2AD9AC-560F-414B-AD4B-7A44E3B86B05}"/>
              </a:ext>
            </a:extLst>
          </p:cNvPr>
          <p:cNvSpPr>
            <a:spLocks noChangeShapeType="1"/>
          </p:cNvSpPr>
          <p:nvPr/>
        </p:nvSpPr>
        <p:spPr bwMode="auto">
          <a:xfrm flipV="1">
            <a:off x="4008784" y="1509092"/>
            <a:ext cx="1219200" cy="0"/>
          </a:xfrm>
          <a:prstGeom prst="line">
            <a:avLst/>
          </a:prstGeom>
          <a:noFill/>
          <a:ln w="38100" cmpd="dbl">
            <a:solidFill>
              <a:schemeClr val="tx2"/>
            </a:solidFill>
            <a:prstDash val="sysDot"/>
            <a:round/>
            <a:headEnd/>
            <a:tailEnd type="arrow" w="med" len="med"/>
          </a:ln>
          <a:effectLst/>
        </p:spPr>
        <p:txBody>
          <a:bodyPr anchor="ctr">
            <a:spAutoFit/>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grpSp>
        <p:nvGrpSpPr>
          <p:cNvPr id="18444" name="Group 171">
            <a:extLst>
              <a:ext uri="{FF2B5EF4-FFF2-40B4-BE49-F238E27FC236}">
                <a16:creationId xmlns:a16="http://schemas.microsoft.com/office/drawing/2014/main" id="{7E04C9A0-D03B-2743-9250-6097EC085A5B}"/>
              </a:ext>
            </a:extLst>
          </p:cNvPr>
          <p:cNvGrpSpPr>
            <a:grpSpLocks/>
          </p:cNvGrpSpPr>
          <p:nvPr/>
        </p:nvGrpSpPr>
        <p:grpSpPr bwMode="auto">
          <a:xfrm>
            <a:off x="1494184" y="1558306"/>
            <a:ext cx="2819400" cy="1500187"/>
            <a:chOff x="528" y="1359"/>
            <a:chExt cx="1776" cy="945"/>
          </a:xfrm>
        </p:grpSpPr>
        <p:graphicFrame>
          <p:nvGraphicFramePr>
            <p:cNvPr id="18453" name="Object 170">
              <a:extLst>
                <a:ext uri="{FF2B5EF4-FFF2-40B4-BE49-F238E27FC236}">
                  <a16:creationId xmlns:a16="http://schemas.microsoft.com/office/drawing/2014/main" id="{D08D0756-6D35-0A44-B84A-1EECC44C6F4D}"/>
                </a:ext>
              </a:extLst>
            </p:cNvPr>
            <p:cNvGraphicFramePr>
              <a:graphicFrameLocks noChangeAspect="1"/>
            </p:cNvGraphicFramePr>
            <p:nvPr/>
          </p:nvGraphicFramePr>
          <p:xfrm>
            <a:off x="528" y="1359"/>
            <a:ext cx="1776" cy="945"/>
          </p:xfrm>
          <a:graphic>
            <a:graphicData uri="http://schemas.openxmlformats.org/presentationml/2006/ole">
              <mc:AlternateContent xmlns:mc="http://schemas.openxmlformats.org/markup-compatibility/2006">
                <mc:Choice xmlns:v="urn:schemas-microsoft-com:vml" Requires="v">
                  <p:oleObj spid="_x0000_s1177" name="Clip" r:id="rId3" imgW="10363200" imgH="5041900" progId="MS_ClipArt_Gallery.2">
                    <p:embed/>
                  </p:oleObj>
                </mc:Choice>
                <mc:Fallback>
                  <p:oleObj name="Clip" r:id="rId3" imgW="10363200" imgH="5041900" progId="MS_ClipArt_Gallery.2">
                    <p:embed/>
                    <p:pic>
                      <p:nvPicPr>
                        <p:cNvPr id="18453" name="Object 170">
                          <a:extLst>
                            <a:ext uri="{FF2B5EF4-FFF2-40B4-BE49-F238E27FC236}">
                              <a16:creationId xmlns:a16="http://schemas.microsoft.com/office/drawing/2014/main" id="{D08D0756-6D35-0A44-B84A-1EECC44C6F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 y="1359"/>
                          <a:ext cx="1776" cy="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89584" name="Text Box 16">
              <a:extLst>
                <a:ext uri="{FF2B5EF4-FFF2-40B4-BE49-F238E27FC236}">
                  <a16:creationId xmlns:a16="http://schemas.microsoft.com/office/drawing/2014/main" id="{5F7C13BA-CDEA-364E-9BEA-11E04F78F1CC}"/>
                </a:ext>
              </a:extLst>
            </p:cNvPr>
            <p:cNvSpPr txBox="1">
              <a:spLocks noChangeArrowheads="1"/>
            </p:cNvSpPr>
            <p:nvPr/>
          </p:nvSpPr>
          <p:spPr bwMode="auto">
            <a:xfrm>
              <a:off x="720" y="1536"/>
              <a:ext cx="1440" cy="533"/>
            </a:xfrm>
            <a:prstGeom prst="rect">
              <a:avLst/>
            </a:prstGeom>
            <a:noFill/>
            <a:ln w="12700" cap="sq">
              <a:noFill/>
              <a:miter lim="800000"/>
              <a:headEnd/>
              <a:tailEnd/>
            </a:ln>
            <a:effectLst/>
          </p:spPr>
          <p:txBody>
            <a:bodyPr>
              <a:spAutoFit/>
            </a:bodyPr>
            <a:lstStyle/>
            <a:p>
              <a:pPr algn="ctr">
                <a:lnSpc>
                  <a:spcPct val="70000"/>
                </a:lnSpc>
                <a:spcBef>
                  <a:spcPts val="400"/>
                </a:spcBef>
                <a:defRPr/>
              </a:pPr>
              <a:r>
                <a:rPr lang="fr-FR" sz="2000">
                  <a:effectLst>
                    <a:outerShdw blurRad="38100" dist="38100" dir="2700000" algn="tl">
                      <a:srgbClr val="000000"/>
                    </a:outerShdw>
                  </a:effectLst>
                  <a:latin typeface="Arial" pitchFamily="34" charset="0"/>
                </a:rPr>
                <a:t>problems, </a:t>
              </a:r>
            </a:p>
            <a:p>
              <a:pPr algn="ctr">
                <a:lnSpc>
                  <a:spcPct val="70000"/>
                </a:lnSpc>
                <a:spcBef>
                  <a:spcPts val="400"/>
                </a:spcBef>
                <a:defRPr/>
              </a:pPr>
              <a:r>
                <a:rPr lang="fr-FR" sz="2000">
                  <a:effectLst>
                    <a:outerShdw blurRad="38100" dist="38100" dir="2700000" algn="tl">
                      <a:srgbClr val="000000"/>
                    </a:outerShdw>
                  </a:effectLst>
                  <a:latin typeface="Arial" pitchFamily="34" charset="0"/>
                </a:rPr>
                <a:t>opportunities,</a:t>
              </a:r>
            </a:p>
            <a:p>
              <a:pPr algn="ctr">
                <a:lnSpc>
                  <a:spcPct val="70000"/>
                </a:lnSpc>
                <a:spcBef>
                  <a:spcPts val="400"/>
                </a:spcBef>
                <a:defRPr/>
              </a:pPr>
              <a:r>
                <a:rPr lang="fr-FR" sz="2000">
                  <a:effectLst>
                    <a:outerShdw blurRad="38100" dist="38100" dir="2700000" algn="tl">
                      <a:srgbClr val="000000"/>
                    </a:outerShdw>
                  </a:effectLst>
                  <a:latin typeface="Arial" pitchFamily="34" charset="0"/>
                </a:rPr>
                <a:t>system knowledge</a:t>
              </a:r>
              <a:endParaRPr lang="fr-FR">
                <a:effectLst>
                  <a:outerShdw blurRad="38100" dist="38100" dir="2700000" algn="tl">
                    <a:srgbClr val="000000"/>
                  </a:outerShdw>
                </a:effectLst>
                <a:latin typeface="Arial" pitchFamily="34" charset="0"/>
              </a:endParaRPr>
            </a:p>
          </p:txBody>
        </p:sp>
      </p:grpSp>
      <p:graphicFrame>
        <p:nvGraphicFramePr>
          <p:cNvPr id="18445" name="Object 17">
            <a:extLst>
              <a:ext uri="{FF2B5EF4-FFF2-40B4-BE49-F238E27FC236}">
                <a16:creationId xmlns:a16="http://schemas.microsoft.com/office/drawing/2014/main" id="{6D915EDC-B5EF-BB4F-B5A2-FA2AC091E917}"/>
              </a:ext>
            </a:extLst>
          </p:cNvPr>
          <p:cNvGraphicFramePr>
            <a:graphicFrameLocks noChangeAspect="1"/>
          </p:cNvGraphicFramePr>
          <p:nvPr>
            <p:extLst>
              <p:ext uri="{D42A27DB-BD31-4B8C-83A1-F6EECF244321}">
                <p14:modId xmlns:p14="http://schemas.microsoft.com/office/powerpoint/2010/main" val="170260321"/>
              </p:ext>
            </p:extLst>
          </p:nvPr>
        </p:nvGraphicFramePr>
        <p:xfrm>
          <a:off x="4646959" y="5039692"/>
          <a:ext cx="914400" cy="825500"/>
        </p:xfrm>
        <a:graphic>
          <a:graphicData uri="http://schemas.openxmlformats.org/presentationml/2006/ole">
            <mc:AlternateContent xmlns:mc="http://schemas.openxmlformats.org/markup-compatibility/2006">
              <mc:Choice xmlns:v="urn:schemas-microsoft-com:vml" Requires="v">
                <p:oleObj spid="_x0000_s1178" name="Clip" r:id="rId5" imgW="12598400" imgH="11379200" progId="MS_ClipArt_Gallery.2">
                  <p:embed/>
                </p:oleObj>
              </mc:Choice>
              <mc:Fallback>
                <p:oleObj name="Clip" r:id="rId5" imgW="12598400" imgH="11379200" progId="MS_ClipArt_Gallery.2">
                  <p:embed/>
                  <p:pic>
                    <p:nvPicPr>
                      <p:cNvPr id="18445" name="Object 17">
                        <a:extLst>
                          <a:ext uri="{FF2B5EF4-FFF2-40B4-BE49-F238E27FC236}">
                            <a16:creationId xmlns:a16="http://schemas.microsoft.com/office/drawing/2014/main" id="{6D915EDC-B5EF-BB4F-B5A2-FA2AC091E9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6959" y="5039692"/>
                        <a:ext cx="9144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6" name="Object 18">
            <a:extLst>
              <a:ext uri="{FF2B5EF4-FFF2-40B4-BE49-F238E27FC236}">
                <a16:creationId xmlns:a16="http://schemas.microsoft.com/office/drawing/2014/main" id="{B2134CD9-D703-9740-880C-D1B02C3C958F}"/>
              </a:ext>
            </a:extLst>
          </p:cNvPr>
          <p:cNvGraphicFramePr>
            <a:graphicFrameLocks noChangeAspect="1"/>
          </p:cNvGraphicFramePr>
          <p:nvPr>
            <p:extLst>
              <p:ext uri="{D42A27DB-BD31-4B8C-83A1-F6EECF244321}">
                <p14:modId xmlns:p14="http://schemas.microsoft.com/office/powerpoint/2010/main" val="1303764287"/>
              </p:ext>
            </p:extLst>
          </p:nvPr>
        </p:nvGraphicFramePr>
        <p:xfrm>
          <a:off x="7134573" y="4963492"/>
          <a:ext cx="941387" cy="901700"/>
        </p:xfrm>
        <a:graphic>
          <a:graphicData uri="http://schemas.openxmlformats.org/presentationml/2006/ole">
            <mc:AlternateContent xmlns:mc="http://schemas.openxmlformats.org/markup-compatibility/2006">
              <mc:Choice xmlns:v="urn:schemas-microsoft-com:vml" Requires="v">
                <p:oleObj spid="_x0000_s1179" name="Clip" r:id="rId7" imgW="7620000" imgH="7302500" progId="MS_ClipArt_Gallery.2">
                  <p:embed/>
                </p:oleObj>
              </mc:Choice>
              <mc:Fallback>
                <p:oleObj name="Clip" r:id="rId7" imgW="7620000" imgH="7302500" progId="MS_ClipArt_Gallery.2">
                  <p:embed/>
                  <p:pic>
                    <p:nvPicPr>
                      <p:cNvPr id="18446" name="Object 18">
                        <a:extLst>
                          <a:ext uri="{FF2B5EF4-FFF2-40B4-BE49-F238E27FC236}">
                            <a16:creationId xmlns:a16="http://schemas.microsoft.com/office/drawing/2014/main" id="{B2134CD9-D703-9740-880C-D1B02C3C95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34573" y="4963492"/>
                        <a:ext cx="941387"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7" name="Object 19">
            <a:extLst>
              <a:ext uri="{FF2B5EF4-FFF2-40B4-BE49-F238E27FC236}">
                <a16:creationId xmlns:a16="http://schemas.microsoft.com/office/drawing/2014/main" id="{925DB5C8-6002-414F-9DA3-738E759DC433}"/>
              </a:ext>
            </a:extLst>
          </p:cNvPr>
          <p:cNvGraphicFramePr>
            <a:graphicFrameLocks noChangeAspect="1"/>
          </p:cNvGraphicFramePr>
          <p:nvPr>
            <p:extLst>
              <p:ext uri="{D42A27DB-BD31-4B8C-83A1-F6EECF244321}">
                <p14:modId xmlns:p14="http://schemas.microsoft.com/office/powerpoint/2010/main" val="3667857245"/>
              </p:ext>
            </p:extLst>
          </p:nvPr>
        </p:nvGraphicFramePr>
        <p:xfrm>
          <a:off x="5804247" y="5039692"/>
          <a:ext cx="976312" cy="812800"/>
        </p:xfrm>
        <a:graphic>
          <a:graphicData uri="http://schemas.openxmlformats.org/presentationml/2006/ole">
            <mc:AlternateContent xmlns:mc="http://schemas.openxmlformats.org/markup-compatibility/2006">
              <mc:Choice xmlns:v="urn:schemas-microsoft-com:vml" Requires="v">
                <p:oleObj spid="_x0000_s1180" name="Clip" r:id="rId9" imgW="8407400" imgH="8597900" progId="MS_ClipArt_Gallery.2">
                  <p:embed/>
                </p:oleObj>
              </mc:Choice>
              <mc:Fallback>
                <p:oleObj name="Clip" r:id="rId9" imgW="8407400" imgH="8597900" progId="MS_ClipArt_Gallery.2">
                  <p:embed/>
                  <p:pic>
                    <p:nvPicPr>
                      <p:cNvPr id="18447" name="Object 19">
                        <a:extLst>
                          <a:ext uri="{FF2B5EF4-FFF2-40B4-BE49-F238E27FC236}">
                            <a16:creationId xmlns:a16="http://schemas.microsoft.com/office/drawing/2014/main" id="{925DB5C8-6002-414F-9DA3-738E759DC4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04247" y="5039692"/>
                        <a:ext cx="976312"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89588" name="Line 20">
            <a:extLst>
              <a:ext uri="{FF2B5EF4-FFF2-40B4-BE49-F238E27FC236}">
                <a16:creationId xmlns:a16="http://schemas.microsoft.com/office/drawing/2014/main" id="{DA2ACAB0-5D39-6449-ADB9-00682393A7D1}"/>
              </a:ext>
            </a:extLst>
          </p:cNvPr>
          <p:cNvSpPr>
            <a:spLocks noChangeShapeType="1"/>
          </p:cNvSpPr>
          <p:nvPr/>
        </p:nvSpPr>
        <p:spPr bwMode="auto">
          <a:xfrm flipH="1">
            <a:off x="5250210" y="4512642"/>
            <a:ext cx="1127125" cy="438150"/>
          </a:xfrm>
          <a:prstGeom prst="line">
            <a:avLst/>
          </a:prstGeom>
          <a:noFill/>
          <a:ln w="28575">
            <a:solidFill>
              <a:srgbClr val="009999"/>
            </a:solidFill>
            <a:prstDash val="dash"/>
            <a:round/>
            <a:headEnd/>
            <a:tailEnd type="arrow" w="med" len="med"/>
          </a:ln>
          <a:effectLst/>
        </p:spPr>
        <p:txBody>
          <a:bodyPr anchor="ctr">
            <a:spAutoFit/>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589" name="Line 21">
            <a:extLst>
              <a:ext uri="{FF2B5EF4-FFF2-40B4-BE49-F238E27FC236}">
                <a16:creationId xmlns:a16="http://schemas.microsoft.com/office/drawing/2014/main" id="{E010BD50-C85A-524F-BD12-F6C138B15BA2}"/>
              </a:ext>
            </a:extLst>
          </p:cNvPr>
          <p:cNvSpPr>
            <a:spLocks noChangeShapeType="1"/>
          </p:cNvSpPr>
          <p:nvPr/>
        </p:nvSpPr>
        <p:spPr bwMode="auto">
          <a:xfrm>
            <a:off x="6390034" y="4536455"/>
            <a:ext cx="0" cy="438150"/>
          </a:xfrm>
          <a:prstGeom prst="line">
            <a:avLst/>
          </a:prstGeom>
          <a:noFill/>
          <a:ln w="28575">
            <a:solidFill>
              <a:srgbClr val="009999"/>
            </a:solidFill>
            <a:prstDash val="dash"/>
            <a:round/>
            <a:headEnd/>
            <a:tailEnd type="arrow" w="med" len="med"/>
          </a:ln>
          <a:effectLst/>
        </p:spPr>
        <p:txBody>
          <a:bodyPr anchor="ctr">
            <a:spAutoFit/>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590" name="Line 22">
            <a:extLst>
              <a:ext uri="{FF2B5EF4-FFF2-40B4-BE49-F238E27FC236}">
                <a16:creationId xmlns:a16="http://schemas.microsoft.com/office/drawing/2014/main" id="{96150457-6D77-B543-8399-D38FDB5C8623}"/>
              </a:ext>
            </a:extLst>
          </p:cNvPr>
          <p:cNvSpPr>
            <a:spLocks noChangeShapeType="1"/>
          </p:cNvSpPr>
          <p:nvPr/>
        </p:nvSpPr>
        <p:spPr bwMode="auto">
          <a:xfrm>
            <a:off x="6377335" y="4512642"/>
            <a:ext cx="1116013" cy="427038"/>
          </a:xfrm>
          <a:prstGeom prst="line">
            <a:avLst/>
          </a:prstGeom>
          <a:noFill/>
          <a:ln w="28575">
            <a:solidFill>
              <a:srgbClr val="009999"/>
            </a:solidFill>
            <a:prstDash val="dash"/>
            <a:round/>
            <a:headEnd/>
            <a:tailEnd type="arrow" w="med" len="med"/>
          </a:ln>
          <a:effectLst/>
        </p:spPr>
        <p:txBody>
          <a:bodyPr anchor="ctr">
            <a:spAutoFit/>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592" name="Text Box 24">
            <a:extLst>
              <a:ext uri="{FF2B5EF4-FFF2-40B4-BE49-F238E27FC236}">
                <a16:creationId xmlns:a16="http://schemas.microsoft.com/office/drawing/2014/main" id="{DA83555B-667A-934E-86C7-D7E12AF8C272}"/>
              </a:ext>
            </a:extLst>
          </p:cNvPr>
          <p:cNvSpPr txBox="1">
            <a:spLocks noChangeArrowheads="1"/>
          </p:cNvSpPr>
          <p:nvPr/>
        </p:nvSpPr>
        <p:spPr bwMode="auto">
          <a:xfrm>
            <a:off x="5532784" y="1382093"/>
            <a:ext cx="1905000" cy="334259"/>
          </a:xfrm>
          <a:prstGeom prst="rect">
            <a:avLst/>
          </a:prstGeom>
          <a:noFill/>
          <a:ln w="12700" cap="sq">
            <a:noFill/>
            <a:miter lim="800000"/>
            <a:headEnd/>
            <a:tailEnd/>
          </a:ln>
          <a:effectLst/>
        </p:spPr>
        <p:txBody>
          <a:bodyPr>
            <a:spAutoFit/>
          </a:bodyPr>
          <a:lstStyle/>
          <a:p>
            <a:pPr algn="ctr">
              <a:lnSpc>
                <a:spcPct val="70000"/>
              </a:lnSpc>
              <a:spcBef>
                <a:spcPts val="400"/>
              </a:spcBef>
              <a:defRPr/>
            </a:pPr>
            <a:r>
              <a:rPr lang="fr-FR" sz="2200">
                <a:latin typeface="Arial" pitchFamily="34" charset="0"/>
              </a:rPr>
              <a:t>System-to-be</a:t>
            </a:r>
            <a:endParaRPr lang="fr-FR">
              <a:effectLst>
                <a:outerShdw blurRad="38100" dist="38100" dir="2700000" algn="tl">
                  <a:srgbClr val="000000"/>
                </a:outerShdw>
              </a:effectLst>
              <a:latin typeface="Arial" pitchFamily="34" charset="0"/>
            </a:endParaRPr>
          </a:p>
        </p:txBody>
      </p:sp>
      <p:sp>
        <p:nvSpPr>
          <p:cNvPr id="1389664" name="Text Box 96">
            <a:extLst>
              <a:ext uri="{FF2B5EF4-FFF2-40B4-BE49-F238E27FC236}">
                <a16:creationId xmlns:a16="http://schemas.microsoft.com/office/drawing/2014/main" id="{66B77FD2-423A-204A-BCA2-5DD44AFF8FFB}"/>
              </a:ext>
            </a:extLst>
          </p:cNvPr>
          <p:cNvSpPr txBox="1">
            <a:spLocks noChangeArrowheads="1"/>
          </p:cNvSpPr>
          <p:nvPr/>
        </p:nvSpPr>
        <p:spPr bwMode="auto">
          <a:xfrm>
            <a:off x="1875184" y="1334468"/>
            <a:ext cx="1905000" cy="334259"/>
          </a:xfrm>
          <a:prstGeom prst="rect">
            <a:avLst/>
          </a:prstGeom>
          <a:noFill/>
          <a:ln w="12700" cap="sq">
            <a:noFill/>
            <a:miter lim="800000"/>
            <a:headEnd/>
            <a:tailEnd/>
          </a:ln>
          <a:effectLst/>
        </p:spPr>
        <p:txBody>
          <a:bodyPr>
            <a:spAutoFit/>
          </a:bodyPr>
          <a:lstStyle/>
          <a:p>
            <a:pPr algn="ctr">
              <a:lnSpc>
                <a:spcPct val="70000"/>
              </a:lnSpc>
              <a:spcBef>
                <a:spcPts val="400"/>
              </a:spcBef>
              <a:defRPr/>
            </a:pPr>
            <a:r>
              <a:rPr lang="fr-FR" sz="2200">
                <a:latin typeface="Arial" pitchFamily="34" charset="0"/>
              </a:rPr>
              <a:t>System-as-is</a:t>
            </a:r>
            <a:endParaRPr lang="fr-FR">
              <a:effectLst>
                <a:outerShdw blurRad="38100" dist="38100" dir="2700000" algn="tl">
                  <a:srgbClr val="000000"/>
                </a:outerShdw>
              </a:effectLst>
              <a:latin typeface="Arial" pitchFamily="34" charset="0"/>
            </a:endParaRPr>
          </a:p>
        </p:txBody>
      </p:sp>
    </p:spTree>
    <p:extLst>
      <p:ext uri="{BB962C8B-B14F-4D97-AF65-F5344CB8AC3E}">
        <p14:creationId xmlns:p14="http://schemas.microsoft.com/office/powerpoint/2010/main" val="241563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2806</TotalTime>
  <Words>2110</Words>
  <Application>Microsoft Macintosh PowerPoint</Application>
  <PresentationFormat>Widescreen</PresentationFormat>
  <Paragraphs>224</Paragraphs>
  <Slides>31</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9" baseType="lpstr">
      <vt:lpstr>Arial</vt:lpstr>
      <vt:lpstr>Arial Black</vt:lpstr>
      <vt:lpstr>Courier New</vt:lpstr>
      <vt:lpstr>Helvetica</vt:lpstr>
      <vt:lpstr>Symbol</vt:lpstr>
      <vt:lpstr>Wingdings</vt:lpstr>
      <vt:lpstr>Diamond Grid 16x9</vt:lpstr>
      <vt:lpstr>Clip</vt:lpstr>
      <vt:lpstr>PowerPoint Presentation</vt:lpstr>
      <vt:lpstr>PowerPoint Presentation</vt:lpstr>
      <vt:lpstr>PowerPoint Presentation</vt:lpstr>
      <vt:lpstr>PowerPoint Presentation</vt:lpstr>
      <vt:lpstr>PowerPoint Presentation</vt:lpstr>
      <vt:lpstr>The Problem World  and The Machine Solution</vt:lpstr>
      <vt:lpstr>PowerPoint Presentation</vt:lpstr>
      <vt:lpstr>PowerPoint Presentation</vt:lpstr>
      <vt:lpstr>The Scope of RE:  the WHY, WHAT, WHO  Dimensions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UMKC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Maintaining Architecture-Implementation Conformance to Support Architecture Centrality</dc:title>
  <dc:creator>Zheng, Yongjie</dc:creator>
  <cp:lastModifiedBy>Yongjie Zheng</cp:lastModifiedBy>
  <cp:revision>442</cp:revision>
  <cp:lastPrinted>2019-01-30T19:23:20Z</cp:lastPrinted>
  <dcterms:created xsi:type="dcterms:W3CDTF">2018-02-01T15:10:46Z</dcterms:created>
  <dcterms:modified xsi:type="dcterms:W3CDTF">2020-02-03T16:35:26Z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